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75" r:id="rId2"/>
    <p:sldId id="362" r:id="rId3"/>
    <p:sldId id="361" r:id="rId4"/>
    <p:sldId id="414" r:id="rId5"/>
    <p:sldId id="384" r:id="rId6"/>
    <p:sldId id="339" r:id="rId7"/>
    <p:sldId id="410" r:id="rId8"/>
    <p:sldId id="341" r:id="rId9"/>
    <p:sldId id="390" r:id="rId10"/>
    <p:sldId id="391" r:id="rId11"/>
    <p:sldId id="399" r:id="rId12"/>
    <p:sldId id="393" r:id="rId13"/>
    <p:sldId id="418" r:id="rId14"/>
    <p:sldId id="388" r:id="rId15"/>
    <p:sldId id="287" r:id="rId16"/>
    <p:sldId id="389" r:id="rId17"/>
    <p:sldId id="359" r:id="rId18"/>
    <p:sldId id="392" r:id="rId19"/>
    <p:sldId id="289" r:id="rId20"/>
    <p:sldId id="419" r:id="rId21"/>
    <p:sldId id="358" r:id="rId22"/>
    <p:sldId id="395" r:id="rId23"/>
    <p:sldId id="279" r:id="rId24"/>
    <p:sldId id="278" r:id="rId25"/>
    <p:sldId id="280" r:id="rId26"/>
    <p:sldId id="396" r:id="rId27"/>
    <p:sldId id="357" r:id="rId28"/>
    <p:sldId id="400" r:id="rId29"/>
    <p:sldId id="286" r:id="rId30"/>
    <p:sldId id="350" r:id="rId31"/>
    <p:sldId id="416" r:id="rId32"/>
    <p:sldId id="411" r:id="rId33"/>
    <p:sldId id="340" r:id="rId34"/>
    <p:sldId id="282" r:id="rId35"/>
    <p:sldId id="397" r:id="rId36"/>
    <p:sldId id="338" r:id="rId37"/>
    <p:sldId id="284" r:id="rId38"/>
    <p:sldId id="398" r:id="rId39"/>
    <p:sldId id="412" r:id="rId40"/>
    <p:sldId id="345" r:id="rId41"/>
    <p:sldId id="353" r:id="rId42"/>
    <p:sldId id="360" r:id="rId43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sella Pollini" initials="GP" lastIdx="0" clrIdx="0">
    <p:extLst>
      <p:ext uri="{19B8F6BF-5375-455C-9EA6-DF929625EA0E}">
        <p15:presenceInfo xmlns:p15="http://schemas.microsoft.com/office/powerpoint/2012/main" userId="S-1-5-21-929566908-843059786-929701000-18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658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charts/_rels/char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charts/_rels/char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microsoft.com/office/2011/relationships/chartColorStyle" Target="colors9.xml"/><Relationship Id="rId1" Type="http://schemas.microsoft.com/office/2011/relationships/chartStyle" Target="style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package" Target="../embeddings/Microsoft_Excel_Worksheet12.xlsx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charts/_rels/char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microsoft.com/office/2011/relationships/chartColorStyle" Target="colors10.xml"/><Relationship Id="rId1" Type="http://schemas.microsoft.com/office/2011/relationships/chartStyle" Target="style10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package" Target="../embeddings/Microsoft_Excel_Worksheet13.xlsx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charts/_rels/char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package" Target="../embeddings/Microsoft_Excel_Worksheet14.xlsx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11/relationships/chartColorStyle" Target="colors11.xml"/><Relationship Id="rId1" Type="http://schemas.microsoft.com/office/2011/relationships/chartStyle" Target="style1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charts/_rels/char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package" Target="../embeddings/Microsoft_Excel_Worksheet15.xlsx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11/relationships/chartColorStyle" Target="colors12.xml"/><Relationship Id="rId1" Type="http://schemas.microsoft.com/office/2011/relationships/chartStyle" Target="style1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charts/_rels/char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microsoft.com/office/2011/relationships/chartColorStyle" Target="colors13.xml"/><Relationship Id="rId1" Type="http://schemas.microsoft.com/office/2011/relationships/chartStyle" Target="style13.xml"/><Relationship Id="rId6" Type="http://schemas.openxmlformats.org/officeDocument/2006/relationships/image" Target="../media/image17.png"/><Relationship Id="rId11" Type="http://schemas.openxmlformats.org/officeDocument/2006/relationships/package" Target="../embeddings/Microsoft_Excel_Worksheet16.xlsx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charts/_rels/char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microsoft.com/office/2011/relationships/chartColorStyle" Target="colors14.xml"/><Relationship Id="rId1" Type="http://schemas.microsoft.com/office/2011/relationships/chartStyle" Target="style14.xml"/><Relationship Id="rId6" Type="http://schemas.openxmlformats.org/officeDocument/2006/relationships/image" Target="../media/image17.png"/><Relationship Id="rId11" Type="http://schemas.openxmlformats.org/officeDocument/2006/relationships/package" Target="../embeddings/Microsoft_Excel_Worksheet17.xlsx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charts/_rels/char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charts/_rels/char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charts/_rels/char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microsoft.com/office/2011/relationships/chartColorStyle" Target="colors18.xml"/><Relationship Id="rId1" Type="http://schemas.microsoft.com/office/2011/relationships/chartStyle" Target="style18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microsoft.com/office/2011/relationships/chartColorStyle" Target="colors19.xml"/><Relationship Id="rId1" Type="http://schemas.microsoft.com/office/2011/relationships/chartStyle" Target="style19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package" Target="../embeddings/Microsoft_Excel_Worksheet24.xlsx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charts/_rels/char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microsoft.com/office/2011/relationships/chartColorStyle" Target="colors20.xml"/><Relationship Id="rId1" Type="http://schemas.microsoft.com/office/2011/relationships/chartStyle" Target="style20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package" Target="../embeddings/Microsoft_Excel_Worksheet25.xlsx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charts/_rels/char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package" Target="../embeddings/Microsoft_Excel_Worksheet26.xlsx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microsoft.com/office/2011/relationships/chartColorStyle" Target="colors21.xml"/><Relationship Id="rId1" Type="http://schemas.microsoft.com/office/2011/relationships/chartStyle" Target="style21.xml"/><Relationship Id="rId6" Type="http://schemas.openxmlformats.org/officeDocument/2006/relationships/image" Target="../media/image23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charts/_rels/char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package" Target="../embeddings/Microsoft_Excel_Worksheet27.xlsx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microsoft.com/office/2011/relationships/chartColorStyle" Target="colors22.xml"/><Relationship Id="rId1" Type="http://schemas.microsoft.com/office/2011/relationships/chartStyle" Target="style22.xml"/><Relationship Id="rId6" Type="http://schemas.openxmlformats.org/officeDocument/2006/relationships/image" Target="../media/image23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microsoft.com/office/2011/relationships/chartColorStyle" Target="colors3.xml"/><Relationship Id="rId1" Type="http://schemas.microsoft.com/office/2011/relationships/chartStyle" Target="style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package" Target="../embeddings/Microsoft_Excel_Worksheet6.xlsx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charts/_rels/char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microsoft.com/office/2011/relationships/chartColorStyle" Target="colors4.xml"/><Relationship Id="rId1" Type="http://schemas.microsoft.com/office/2011/relationships/chartStyle" Target="style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package" Target="../embeddings/Microsoft_Excel_Worksheet7.xlsx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it-IT" sz="1400" dirty="0"/>
              <a:t>Indici sul fatturato a confronto</a:t>
            </a:r>
          </a:p>
          <a:p>
            <a:pPr>
              <a:defRPr sz="1400"/>
            </a:pPr>
            <a:r>
              <a:rPr lang="it-IT" sz="1400" dirty="0"/>
              <a:t>(media 2008 = 100)</a:t>
            </a:r>
          </a:p>
        </c:rich>
      </c:tx>
      <c:layout>
        <c:manualLayout>
          <c:xMode val="edge"/>
          <c:yMode val="edge"/>
          <c:x val="0.37310926745329404"/>
          <c:y val="3.18479938271604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794985250737463E-2"/>
          <c:y val="0.13889390432098767"/>
          <c:w val="0.92979056047197639"/>
          <c:h val="0.74593441358024692"/>
        </c:manualLayout>
      </c:layout>
      <c:lineChart>
        <c:grouping val="standar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Fatturato Tessile-Abbigliamento Como</c:v>
                </c:pt>
              </c:strCache>
            </c:strRef>
          </c:tx>
          <c:spPr>
            <a:ln>
              <a:solidFill>
                <a:srgbClr val="33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3399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2"/>
            <c:marker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98D-437D-8911-0643278D07B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D-437D-8911-0643278D07B4}"/>
                </c:ext>
              </c:extLst>
            </c:dLbl>
            <c:dLbl>
              <c:idx val="1"/>
              <c:layout>
                <c:manualLayout>
                  <c:x val="-3.781047197640118E-2"/>
                  <c:y val="2.2428433641975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6C-4FEA-93C3-A392DC722B76}"/>
                </c:ext>
              </c:extLst>
            </c:dLbl>
            <c:dLbl>
              <c:idx val="2"/>
              <c:layout>
                <c:manualLayout>
                  <c:x val="-1.7517944936086528E-2"/>
                  <c:y val="3.4677662037037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8D-437D-8911-0643278D07B4}"/>
                </c:ext>
              </c:extLst>
            </c:dLbl>
            <c:dLbl>
              <c:idx val="3"/>
              <c:layout>
                <c:manualLayout>
                  <c:x val="-1.4396017699115044E-2"/>
                  <c:y val="2.732812500000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8D-437D-8911-0643278D07B4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8D-437D-8911-0643278D07B4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D-437D-8911-0643278D07B4}"/>
                </c:ext>
              </c:extLst>
            </c:dLbl>
            <c:dLbl>
              <c:idx val="6"/>
              <c:layout>
                <c:manualLayout>
                  <c:x val="-2.85968534906588E-2"/>
                  <c:y val="-2.3230516975308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4E-4D20-B830-5776062BE003}"/>
                </c:ext>
              </c:extLst>
            </c:dLbl>
            <c:dLbl>
              <c:idx val="7"/>
              <c:layout>
                <c:manualLayout>
                  <c:x val="-1.8817477876106308E-2"/>
                  <c:y val="-3.222762345679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6C-4FEA-93C3-A392DC722B76}"/>
                </c:ext>
              </c:extLst>
            </c:dLbl>
            <c:dLbl>
              <c:idx val="8"/>
              <c:layout>
                <c:manualLayout>
                  <c:x val="-1.6109144542772975E-2"/>
                  <c:y val="-2.568036265432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E-4D20-B830-5776062BE003}"/>
                </c:ext>
              </c:extLst>
            </c:dLbl>
            <c:dLbl>
              <c:idx val="9"/>
              <c:layout>
                <c:manualLayout>
                  <c:x val="-2.7035889872173171E-2"/>
                  <c:y val="1.3517168209876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4E-4D20-B830-5776062BE003}"/>
                </c:ext>
              </c:extLst>
            </c:dLbl>
            <c:dLbl>
              <c:idx val="10"/>
              <c:layout>
                <c:manualLayout>
                  <c:x val="-3.1718780727630284E-2"/>
                  <c:y val="-2.5680362654321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0E-45F3-8807-90948C0D2E5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B-4682-A5AE-EB73F8FB489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baseline="0">
                    <a:solidFill>
                      <a:srgbClr val="0070C0"/>
                    </a:solidFill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Foglio1!$B$2:$B$13</c:f>
              <c:numCache>
                <c:formatCode>0.0</c:formatCode>
                <c:ptCount val="12"/>
                <c:pt idx="0">
                  <c:v>100</c:v>
                </c:pt>
                <c:pt idx="1">
                  <c:v>78.2</c:v>
                </c:pt>
                <c:pt idx="2">
                  <c:v>84.8</c:v>
                </c:pt>
                <c:pt idx="3">
                  <c:v>92.6</c:v>
                </c:pt>
                <c:pt idx="4">
                  <c:v>95.7</c:v>
                </c:pt>
                <c:pt idx="5">
                  <c:v>97</c:v>
                </c:pt>
                <c:pt idx="6">
                  <c:v>99.2</c:v>
                </c:pt>
                <c:pt idx="7">
                  <c:v>97</c:v>
                </c:pt>
                <c:pt idx="8">
                  <c:v>94.6</c:v>
                </c:pt>
                <c:pt idx="9">
                  <c:v>92.4</c:v>
                </c:pt>
                <c:pt idx="10">
                  <c:v>95.1</c:v>
                </c:pt>
                <c:pt idx="11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98D-437D-8911-0643278D07B4}"/>
            </c:ext>
          </c:extLst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Fatturato Tessile Italia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6C-4FEA-93C3-A392DC722B76}"/>
                </c:ext>
              </c:extLst>
            </c:dLbl>
            <c:dLbl>
              <c:idx val="1"/>
              <c:layout>
                <c:manualLayout>
                  <c:x val="-1.9078908554572272E-2"/>
                  <c:y val="2.4118827160493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6C-4FEA-93C3-A392DC722B76}"/>
                </c:ext>
              </c:extLst>
            </c:dLbl>
            <c:dLbl>
              <c:idx val="2"/>
              <c:layout>
                <c:manualLayout>
                  <c:x val="-2.5626843657817165E-2"/>
                  <c:y val="-4.1922453703703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D-437D-8911-0643278D07B4}"/>
                </c:ext>
              </c:extLst>
            </c:dLbl>
            <c:dLbl>
              <c:idx val="3"/>
              <c:layout>
                <c:manualLayout>
                  <c:x val="-3.1566617502458212E-2"/>
                  <c:y val="-1.9218942901234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8D-437D-8911-0643278D07B4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8D-437D-8911-0643278D07B4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EE-45C3-A508-40C716D145F7}"/>
                </c:ext>
              </c:extLst>
            </c:dLbl>
            <c:dLbl>
              <c:idx val="7"/>
              <c:layout>
                <c:manualLayout>
                  <c:x val="-2.6188974926253803E-2"/>
                  <c:y val="4.1267746913580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718780727630278E-2"/>
                      <c:h val="3.59882330246913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26C-4FEA-93C3-A392DC722B76}"/>
                </c:ext>
              </c:extLst>
            </c:dLbl>
            <c:dLbl>
              <c:idx val="9"/>
              <c:layout>
                <c:manualLayout>
                  <c:x val="-2.85968534906588E-2"/>
                  <c:y val="-2.5680362654321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E-4D20-B830-5776062BE003}"/>
                </c:ext>
              </c:extLst>
            </c:dLbl>
            <c:dLbl>
              <c:idx val="10"/>
              <c:layout>
                <c:manualLayout>
                  <c:x val="-2.85968534906588E-2"/>
                  <c:y val="3.0666087962962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0E-45F3-8807-90948C0D2E5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B-4682-A5AE-EB73F8FB489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baseline="0">
                    <a:solidFill>
                      <a:srgbClr val="00B050"/>
                    </a:solidFill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Foglio1!$C$2:$C$13</c:f>
              <c:numCache>
                <c:formatCode>0.0</c:formatCode>
                <c:ptCount val="12"/>
                <c:pt idx="0">
                  <c:v>100</c:v>
                </c:pt>
                <c:pt idx="1">
                  <c:v>81.400000000000006</c:v>
                </c:pt>
                <c:pt idx="2">
                  <c:v>90.1</c:v>
                </c:pt>
                <c:pt idx="3">
                  <c:v>95.1</c:v>
                </c:pt>
                <c:pt idx="4">
                  <c:v>89</c:v>
                </c:pt>
                <c:pt idx="5">
                  <c:v>88.6</c:v>
                </c:pt>
                <c:pt idx="6">
                  <c:v>91.1</c:v>
                </c:pt>
                <c:pt idx="7">
                  <c:v>91.4</c:v>
                </c:pt>
                <c:pt idx="8">
                  <c:v>91.4</c:v>
                </c:pt>
                <c:pt idx="9">
                  <c:v>93.3</c:v>
                </c:pt>
                <c:pt idx="10">
                  <c:v>94.6</c:v>
                </c:pt>
                <c:pt idx="11">
                  <c:v>90.2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98D-437D-8911-0643278D07B4}"/>
            </c:ext>
          </c:extLst>
        </c:ser>
        <c:ser>
          <c:idx val="3"/>
          <c:order val="2"/>
          <c:tx>
            <c:strRef>
              <c:f>Foglio1!$D$1</c:f>
              <c:strCache>
                <c:ptCount val="1"/>
                <c:pt idx="0">
                  <c:v>Fatturato Abbigliamento Italia</c:v>
                </c:pt>
              </c:strCache>
            </c:strRef>
          </c:tx>
          <c:spPr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prstClr val="white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"/>
              <c:layout>
                <c:manualLayout>
                  <c:x val="-2.0639872173058012E-2"/>
                  <c:y val="2.2428433641975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6C-4FEA-93C3-A392DC722B76}"/>
                </c:ext>
              </c:extLst>
            </c:dLbl>
            <c:dLbl>
              <c:idx val="2"/>
              <c:layout>
                <c:manualLayout>
                  <c:x val="-9.713126843657818E-3"/>
                  <c:y val="1.5078896604938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6C-4FEA-93C3-A392DC722B76}"/>
                </c:ext>
              </c:extLst>
            </c:dLbl>
            <c:dLbl>
              <c:idx val="3"/>
              <c:layout>
                <c:manualLayout>
                  <c:x val="-3.9371435594886976E-2"/>
                  <c:y val="4.937673611111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6C-4FEA-93C3-A392DC722B76}"/>
                </c:ext>
              </c:extLst>
            </c:dLbl>
            <c:dLbl>
              <c:idx val="5"/>
              <c:layout>
                <c:manualLayout>
                  <c:x val="-2.5322763028515355E-2"/>
                  <c:y val="2.2428433641975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6C-4FEA-93C3-A392DC722B76}"/>
                </c:ext>
              </c:extLst>
            </c:dLbl>
            <c:dLbl>
              <c:idx val="7"/>
              <c:layout>
                <c:manualLayout>
                  <c:x val="-2.8444690265486839E-2"/>
                  <c:y val="2.732812500000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6C-4FEA-93C3-A392DC722B76}"/>
                </c:ext>
              </c:extLst>
            </c:dLbl>
            <c:dLbl>
              <c:idx val="8"/>
              <c:layout>
                <c:manualLayout>
                  <c:x val="-2.532276302851524E-2"/>
                  <c:y val="3.2227816358024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6C-4FEA-93C3-A392DC722B7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B-4682-A5AE-EB73F8FB489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baseline="0">
                    <a:solidFill>
                      <a:srgbClr val="FFC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Foglio1!$D$2:$D$13</c:f>
              <c:numCache>
                <c:formatCode>0.0</c:formatCode>
                <c:ptCount val="12"/>
                <c:pt idx="0">
                  <c:v>100</c:v>
                </c:pt>
                <c:pt idx="1">
                  <c:v>89</c:v>
                </c:pt>
                <c:pt idx="2">
                  <c:v>88.3</c:v>
                </c:pt>
                <c:pt idx="3">
                  <c:v>89.5</c:v>
                </c:pt>
                <c:pt idx="4">
                  <c:v>83.1</c:v>
                </c:pt>
                <c:pt idx="5">
                  <c:v>78.900000000000006</c:v>
                </c:pt>
                <c:pt idx="6">
                  <c:v>80.599999999999994</c:v>
                </c:pt>
                <c:pt idx="7">
                  <c:v>84.6</c:v>
                </c:pt>
                <c:pt idx="8">
                  <c:v>85.8</c:v>
                </c:pt>
                <c:pt idx="9">
                  <c:v>88.3</c:v>
                </c:pt>
                <c:pt idx="10">
                  <c:v>90.8</c:v>
                </c:pt>
                <c:pt idx="11">
                  <c:v>92.3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98D-437D-8911-0643278D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60416"/>
        <c:axId val="343384896"/>
      </c:lineChart>
      <c:catAx>
        <c:axId val="3433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4F81BD"/>
            </a:solidFill>
          </a:ln>
        </c:spPr>
        <c:crossAx val="343384896"/>
        <c:crosses val="autoZero"/>
        <c:auto val="1"/>
        <c:lblAlgn val="ctr"/>
        <c:lblOffset val="100"/>
        <c:noMultiLvlLbl val="0"/>
      </c:catAx>
      <c:valAx>
        <c:axId val="343384896"/>
        <c:scaling>
          <c:orientation val="minMax"/>
          <c:max val="105"/>
          <c:min val="7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343360416"/>
        <c:crosses val="autoZero"/>
        <c:crossBetween val="between"/>
        <c:majorUnit val="5"/>
        <c:minorUnit val="0.1"/>
      </c:valAx>
      <c:spPr>
        <a:ln>
          <a:solidFill>
            <a:srgbClr val="4F81BD"/>
          </a:solidFill>
        </a:ln>
      </c:spPr>
    </c:plotArea>
    <c:legend>
      <c:legendPos val="b"/>
      <c:layout>
        <c:manualLayout>
          <c:xMode val="edge"/>
          <c:yMode val="edge"/>
          <c:x val="4.5454400196656836E-2"/>
          <c:y val="0.94976041666666666"/>
          <c:w val="0.92938372664700097"/>
          <c:h val="5.0239583333333331E-2"/>
        </c:manualLayout>
      </c:layout>
      <c:overlay val="0"/>
      <c:txPr>
        <a:bodyPr/>
        <a:lstStyle/>
        <a:p>
          <a:pPr>
            <a:defRPr sz="950" baseline="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rgbClr val="003366"/>
          </a:solidFill>
          <a:latin typeface="Futura-Book" panose="020B0500000000000000" pitchFamily="34" charset="0"/>
          <a:ea typeface="Verdana" pitchFamily="34" charset="0"/>
          <a:cs typeface="Verdana" pitchFamily="34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noProof="0" dirty="0">
                <a:solidFill>
                  <a:srgbClr val="002060"/>
                </a:solidFill>
              </a:rPr>
              <a:t>Valore Esportazioni (Migliaia di Euro)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ubbleChart>
        <c:varyColors val="1"/>
        <c:ser>
          <c:idx val="0"/>
          <c:order val="0"/>
          <c:tx>
            <c:strRef>
              <c:f>Foglio3!$E$4:$E$5</c:f>
              <c:strCache>
                <c:ptCount val="2"/>
                <c:pt idx="0">
                  <c:v>Valore </c:v>
                </c:pt>
                <c:pt idx="1">
                  <c:v>(migliaia di €)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E3-490B-8662-E148C66989AE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E3-490B-8662-E148C66989AE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3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E3-490B-8662-E148C66989AE}"/>
              </c:ext>
            </c:extLst>
          </c:dPt>
          <c:dLbls>
            <c:dLbl>
              <c:idx val="0"/>
              <c:layout>
                <c:manualLayout>
                  <c:x val="-0.26006940059707723"/>
                  <c:y val="-1.1912715440169083E-2"/>
                </c:manualLayout>
              </c:layout>
              <c:tx>
                <c:rich>
                  <a:bodyPr/>
                  <a:lstStyle/>
                  <a:p>
                    <a:fld id="{D15DC962-00ED-4489-83E3-6DC2F9EE2735}" type="CELLRANGE">
                      <a:rPr lang="en-US"/>
                      <a:pPr/>
                      <a:t>[INTERVALLOCELLE]</a:t>
                    </a:fld>
                    <a:endParaRPr lang="en-US" baseline="0"/>
                  </a:p>
                  <a:p>
                    <a:fld id="{8055900F-808F-4820-ADE7-AAFA492A053F}" type="YVALUE">
                      <a:rPr lang="en-US"/>
                      <a:pPr/>
                      <a:t>[VALORE Y]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AE3-490B-8662-E148C66989AE}"/>
                </c:ext>
              </c:extLst>
            </c:dLbl>
            <c:dLbl>
              <c:idx val="1"/>
              <c:layout>
                <c:manualLayout>
                  <c:x val="-0.29722217211094537"/>
                  <c:y val="-6.2541756060887105E-2"/>
                </c:manualLayout>
              </c:layout>
              <c:tx>
                <c:rich>
                  <a:bodyPr/>
                  <a:lstStyle/>
                  <a:p>
                    <a:fld id="{DD0D63C4-4AA7-40D3-88C4-A7BF7AE424FC}" type="CELLRANGE">
                      <a:rPr lang="en-US"/>
                      <a:pPr/>
                      <a:t>[INTERVALLOCELLE]</a:t>
                    </a:fld>
                    <a:endParaRPr lang="en-US" baseline="0"/>
                  </a:p>
                  <a:p>
                    <a:fld id="{F3A4F071-DD60-406B-BACD-B198EDE9F424}" type="YVALUE">
                      <a:rPr lang="en-US"/>
                      <a:pPr/>
                      <a:t>[VALORE Y]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AE3-490B-8662-E148C66989AE}"/>
                </c:ext>
              </c:extLst>
            </c:dLbl>
            <c:dLbl>
              <c:idx val="2"/>
              <c:layout>
                <c:manualLayout>
                  <c:x val="-3.0960642928223536E-2"/>
                  <c:y val="7.7432650361098324E-2"/>
                </c:manualLayout>
              </c:layout>
              <c:tx>
                <c:rich>
                  <a:bodyPr/>
                  <a:lstStyle/>
                  <a:p>
                    <a:fld id="{E3D877E0-2358-4921-A9B3-4375C04917B4}" type="CELLRANGE">
                      <a:rPr lang="en-US"/>
                      <a:pPr/>
                      <a:t>[INTERVALLOCELLE]</a:t>
                    </a:fld>
                    <a:endParaRPr lang="en-US" baseline="0"/>
                  </a:p>
                  <a:p>
                    <a:fld id="{3FABAC75-5945-4D3A-B162-805F63C7B504}" type="YVALUE">
                      <a:rPr lang="en-US"/>
                      <a:pPr/>
                      <a:t>[VALORE Y]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AE3-490B-8662-E148C6698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Foglio3!$F$6:$F$8</c:f>
              <c:numCache>
                <c:formatCode>0.00%</c:formatCode>
                <c:ptCount val="3"/>
                <c:pt idx="0">
                  <c:v>1.6E-2</c:v>
                </c:pt>
                <c:pt idx="1">
                  <c:v>1.6E-2</c:v>
                </c:pt>
                <c:pt idx="2">
                  <c:v>-2.4E-2</c:v>
                </c:pt>
              </c:numCache>
            </c:numRef>
          </c:xVal>
          <c:yVal>
            <c:numRef>
              <c:f>Foglio3!$E$6:$E$8</c:f>
              <c:numCache>
                <c:formatCode>#,##0</c:formatCode>
                <c:ptCount val="3"/>
                <c:pt idx="0">
                  <c:v>97043</c:v>
                </c:pt>
                <c:pt idx="1">
                  <c:v>277014</c:v>
                </c:pt>
                <c:pt idx="2">
                  <c:v>275019</c:v>
                </c:pt>
              </c:numCache>
            </c:numRef>
          </c:yVal>
          <c:bubbleSize>
            <c:numRef>
              <c:f>Foglio3!$E$6:$E$8</c:f>
              <c:numCache>
                <c:formatCode>#,##0</c:formatCode>
                <c:ptCount val="3"/>
                <c:pt idx="0">
                  <c:v>97043</c:v>
                </c:pt>
                <c:pt idx="1">
                  <c:v>277014</c:v>
                </c:pt>
                <c:pt idx="2">
                  <c:v>275019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Foglio3!$D$6:$D$8</c15:f>
                <c15:dlblRangeCache>
                  <c:ptCount val="3"/>
                  <c:pt idx="0">
                    <c:v>Tinti in filo</c:v>
                  </c:pt>
                  <c:pt idx="1">
                    <c:v>Tinti in pezza</c:v>
                  </c:pt>
                  <c:pt idx="2">
                    <c:v>Stampati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3AE3-490B-8662-E148C6698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97608736"/>
        <c:axId val="1097114160"/>
      </c:bubbleChart>
      <c:valAx>
        <c:axId val="109760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7114160"/>
        <c:crosses val="autoZero"/>
        <c:crossBetween val="midCat"/>
      </c:valAx>
      <c:valAx>
        <c:axId val="10971141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7608736"/>
        <c:crosses val="autoZero"/>
        <c:crossBetween val="midCat"/>
        <c:majorUnit val="2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4385263185766"/>
          <c:y val="3.6116422853164229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23-4079-9EBD-6AC5F4A99EC1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23-4079-9EBD-6AC5F4A99EC1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23-4079-9EBD-6AC5F4A99EC1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23-4079-9EBD-6AC5F4A99EC1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23-4079-9EBD-6AC5F4A99EC1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23-4079-9EBD-6AC5F4A99EC1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A23-4079-9EBD-6AC5F4A99EC1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23-4079-9EBD-6AC5F4A99EC1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A23-4079-9EBD-6AC5F4A99EC1}"/>
              </c:ext>
            </c:extLst>
          </c:dPt>
          <c:dLbls>
            <c:dLbl>
              <c:idx val="0"/>
              <c:layout>
                <c:manualLayout>
                  <c:x val="-0.31164696059352726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23-4079-9EBD-6AC5F4A99EC1}"/>
                </c:ext>
              </c:extLst>
            </c:dLbl>
            <c:dLbl>
              <c:idx val="1"/>
              <c:layout>
                <c:manualLayout>
                  <c:x val="-0.29129457742576659"/>
                  <c:y val="-3.0097019044303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3-4079-9EBD-6AC5F4A99EC1}"/>
                </c:ext>
              </c:extLst>
            </c:dLbl>
            <c:dLbl>
              <c:idx val="2"/>
              <c:layout>
                <c:manualLayout>
                  <c:x val="-2.5851691942258559E-2"/>
                  <c:y val="-1.2038807617721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23-4079-9EBD-6AC5F4A99EC1}"/>
                </c:ext>
              </c:extLst>
            </c:dLbl>
            <c:dLbl>
              <c:idx val="3"/>
              <c:layout>
                <c:manualLayout>
                  <c:x val="-6.90424115543401E-2"/>
                  <c:y val="-7.2232845706328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23-4079-9EBD-6AC5F4A99EC1}"/>
                </c:ext>
              </c:extLst>
            </c:dLbl>
            <c:dLbl>
              <c:idx val="4"/>
              <c:layout>
                <c:manualLayout>
                  <c:x val="-0.20096294047895971"/>
                  <c:y val="-1.5048509522151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23-4079-9EBD-6AC5F4A99EC1}"/>
                </c:ext>
              </c:extLst>
            </c:dLbl>
            <c:dLbl>
              <c:idx val="5"/>
              <c:layout>
                <c:manualLayout>
                  <c:x val="-0.21459785994315123"/>
                  <c:y val="-4.8155230470885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23-4079-9EBD-6AC5F4A99EC1}"/>
                </c:ext>
              </c:extLst>
            </c:dLbl>
            <c:dLbl>
              <c:idx val="6"/>
              <c:layout>
                <c:manualLayout>
                  <c:x val="-0.2207867394391901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9.264 Regno </a:t>
                    </a:r>
                    <a:r>
                      <a:rPr lang="en-US" dirty="0" err="1"/>
                      <a:t>Unito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80277662731126E-2"/>
                      <c:h val="0.123307487024511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4A23-4079-9EBD-6AC5F4A99EC1}"/>
                </c:ext>
              </c:extLst>
            </c:dLbl>
            <c:dLbl>
              <c:idx val="7"/>
              <c:layout>
                <c:manualLayout>
                  <c:x val="-0.11468078809163137"/>
                  <c:y val="6.3203739993037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23-4079-9EBD-6AC5F4A99EC1}"/>
                </c:ext>
              </c:extLst>
            </c:dLbl>
            <c:dLbl>
              <c:idx val="8"/>
              <c:layout>
                <c:manualLayout>
                  <c:x val="-2.5233276787115785E-2"/>
                  <c:y val="-1.1035446167162143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23-4079-9EBD-6AC5F4A99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Foglio1!$J$4:$J$12</c:f>
              <c:numCache>
                <c:formatCode>0.0%</c:formatCode>
                <c:ptCount val="9"/>
                <c:pt idx="0">
                  <c:v>-6.5000000000000002E-2</c:v>
                </c:pt>
                <c:pt idx="1">
                  <c:v>-8.7999999999999995E-2</c:v>
                </c:pt>
                <c:pt idx="2">
                  <c:v>-5.0999999999999997E-2</c:v>
                </c:pt>
                <c:pt idx="3">
                  <c:v>-4.7E-2</c:v>
                </c:pt>
                <c:pt idx="4">
                  <c:v>0.34200000000000003</c:v>
                </c:pt>
                <c:pt idx="5">
                  <c:v>-0.183</c:v>
                </c:pt>
                <c:pt idx="6">
                  <c:v>-0.193</c:v>
                </c:pt>
                <c:pt idx="7">
                  <c:v>-0.19400000000000001</c:v>
                </c:pt>
                <c:pt idx="8">
                  <c:v>-0.14099999999999999</c:v>
                </c:pt>
              </c:numCache>
            </c:numRef>
          </c:xVal>
          <c:yVal>
            <c:numRef>
              <c:f>Foglio1!$I$4:$I$12</c:f>
              <c:numCache>
                <c:formatCode>#,##0</c:formatCode>
                <c:ptCount val="9"/>
                <c:pt idx="0">
                  <c:v>31087</c:v>
                </c:pt>
                <c:pt idx="1">
                  <c:v>26005</c:v>
                </c:pt>
                <c:pt idx="2">
                  <c:v>25154</c:v>
                </c:pt>
                <c:pt idx="3">
                  <c:v>15327</c:v>
                </c:pt>
                <c:pt idx="4">
                  <c:v>22390</c:v>
                </c:pt>
                <c:pt idx="5">
                  <c:v>11779</c:v>
                </c:pt>
                <c:pt idx="6">
                  <c:v>9264</c:v>
                </c:pt>
                <c:pt idx="7">
                  <c:v>8980</c:v>
                </c:pt>
                <c:pt idx="8">
                  <c:v>10166</c:v>
                </c:pt>
              </c:numCache>
            </c:numRef>
          </c:yVal>
          <c:bubbleSize>
            <c:numRef>
              <c:f>Foglio1!$I$4:$I$12</c:f>
              <c:numCache>
                <c:formatCode>#,##0</c:formatCode>
                <c:ptCount val="9"/>
                <c:pt idx="0">
                  <c:v>31087</c:v>
                </c:pt>
                <c:pt idx="1">
                  <c:v>26005</c:v>
                </c:pt>
                <c:pt idx="2">
                  <c:v>25154</c:v>
                </c:pt>
                <c:pt idx="3">
                  <c:v>15327</c:v>
                </c:pt>
                <c:pt idx="4">
                  <c:v>22390</c:v>
                </c:pt>
                <c:pt idx="5">
                  <c:v>11779</c:v>
                </c:pt>
                <c:pt idx="6">
                  <c:v>9264</c:v>
                </c:pt>
                <c:pt idx="7">
                  <c:v>8980</c:v>
                </c:pt>
                <c:pt idx="8">
                  <c:v>10166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2-4A23-4079-9EBD-6AC5F4A99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4"/>
          <c:min val="-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1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9615807220896"/>
          <c:y val="1.8366765117886708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14-4F9D-9BEB-B9DF92430364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14-4F9D-9BEB-B9DF92430364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14-4F9D-9BEB-B9DF92430364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14-4F9D-9BEB-B9DF92430364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14-4F9D-9BEB-B9DF92430364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614-4F9D-9BEB-B9DF92430364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614-4F9D-9BEB-B9DF92430364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614-4F9D-9BEB-B9DF92430364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14-4F9D-9BEB-B9DF92430364}"/>
              </c:ext>
            </c:extLst>
          </c:dPt>
          <c:dLbls>
            <c:dLbl>
              <c:idx val="0"/>
              <c:layout>
                <c:manualLayout>
                  <c:x val="-0.32127731097204648"/>
                  <c:y val="-3.00970190443035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4-4F9D-9BEB-B9DF92430364}"/>
                </c:ext>
              </c:extLst>
            </c:dLbl>
            <c:dLbl>
              <c:idx val="2"/>
              <c:layout>
                <c:manualLayout>
                  <c:x val="-0.24182207420603627"/>
                  <c:y val="-5.11649323753159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663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614-4F9D-9BEB-B9DF92430364}"/>
                </c:ext>
              </c:extLst>
            </c:dLbl>
            <c:dLbl>
              <c:idx val="3"/>
              <c:layout>
                <c:manualLayout>
                  <c:x val="-0.22937954237278518"/>
                  <c:y val="-1.20388076177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14-4F9D-9BEB-B9DF92430364}"/>
                </c:ext>
              </c:extLst>
            </c:dLbl>
            <c:dLbl>
              <c:idx val="4"/>
              <c:layout>
                <c:manualLayout>
                  <c:x val="-5.3961450230818366E-2"/>
                  <c:y val="-8.1261951419619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14-4F9D-9BEB-B9DF92430364}"/>
                </c:ext>
              </c:extLst>
            </c:dLbl>
            <c:dLbl>
              <c:idx val="5"/>
              <c:layout>
                <c:manualLayout>
                  <c:x val="-3.4197223372688747E-2"/>
                  <c:y val="3.61164228531642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A08ADA-AF4D-4CDD-9275-2FD17ED24876}" type="YVALUE">
                      <a:rPr lang="en-US" smtClean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[VALORE Y]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Cina+Hong</a:t>
                    </a:r>
                    <a:r>
                      <a:rPr lang="en-US" dirty="0"/>
                      <a:t> Kong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3687002502028"/>
                      <c:h val="6.31134489359044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614-4F9D-9BEB-B9DF92430364}"/>
                </c:ext>
              </c:extLst>
            </c:dLbl>
            <c:dLbl>
              <c:idx val="6"/>
              <c:layout>
                <c:manualLayout>
                  <c:x val="-0.18754054212504095"/>
                  <c:y val="1.20388076177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14-4F9D-9BEB-B9DF92430364}"/>
                </c:ext>
              </c:extLst>
            </c:dLbl>
            <c:dLbl>
              <c:idx val="7"/>
              <c:layout>
                <c:manualLayout>
                  <c:x val="-5.9091742928413356E-2"/>
                  <c:y val="6.3203739993037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14-4F9D-9BEB-B9DF92430364}"/>
                </c:ext>
              </c:extLst>
            </c:dLbl>
            <c:dLbl>
              <c:idx val="8"/>
              <c:layout>
                <c:manualLayout>
                  <c:x val="-6.7878627988297496E-2"/>
                  <c:y val="-5.7184336184176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14-4F9D-9BEB-B9DF92430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Foglio1!$J$4:$J$12</c:f>
              <c:numCache>
                <c:formatCode>0.0%</c:formatCode>
                <c:ptCount val="9"/>
                <c:pt idx="0">
                  <c:v>-7.5999999999999998E-2</c:v>
                </c:pt>
                <c:pt idx="1">
                  <c:v>-8.4000000000000005E-2</c:v>
                </c:pt>
                <c:pt idx="2">
                  <c:v>-4.2000000000000003E-2</c:v>
                </c:pt>
                <c:pt idx="3">
                  <c:v>-9.0999999999999998E-2</c:v>
                </c:pt>
                <c:pt idx="4">
                  <c:v>0.222</c:v>
                </c:pt>
                <c:pt idx="5">
                  <c:v>-0.114</c:v>
                </c:pt>
                <c:pt idx="6">
                  <c:v>-0.158</c:v>
                </c:pt>
                <c:pt idx="7">
                  <c:v>-0.42499999999999999</c:v>
                </c:pt>
                <c:pt idx="8">
                  <c:v>-0.11899999999999999</c:v>
                </c:pt>
              </c:numCache>
            </c:numRef>
          </c:xVal>
          <c:yVal>
            <c:numRef>
              <c:f>Foglio1!$I$4:$I$12</c:f>
              <c:numCache>
                <c:formatCode>#,##0</c:formatCode>
                <c:ptCount val="9"/>
                <c:pt idx="0">
                  <c:v>1168</c:v>
                </c:pt>
                <c:pt idx="1">
                  <c:v>968</c:v>
                </c:pt>
                <c:pt idx="2">
                  <c:v>663</c:v>
                </c:pt>
                <c:pt idx="3">
                  <c:v>595</c:v>
                </c:pt>
                <c:pt idx="4">
                  <c:v>696</c:v>
                </c:pt>
                <c:pt idx="5">
                  <c:v>240</c:v>
                </c:pt>
                <c:pt idx="6">
                  <c:v>257</c:v>
                </c:pt>
                <c:pt idx="7">
                  <c:v>203</c:v>
                </c:pt>
                <c:pt idx="8">
                  <c:v>326</c:v>
                </c:pt>
              </c:numCache>
            </c:numRef>
          </c:yVal>
          <c:bubbleSize>
            <c:numRef>
              <c:f>Foglio1!$I$4:$I$12</c:f>
              <c:numCache>
                <c:formatCode>#,##0</c:formatCode>
                <c:ptCount val="9"/>
                <c:pt idx="0">
                  <c:v>1168</c:v>
                </c:pt>
                <c:pt idx="1">
                  <c:v>968</c:v>
                </c:pt>
                <c:pt idx="2">
                  <c:v>663</c:v>
                </c:pt>
                <c:pt idx="3">
                  <c:v>595</c:v>
                </c:pt>
                <c:pt idx="4">
                  <c:v>696</c:v>
                </c:pt>
                <c:pt idx="5">
                  <c:v>240</c:v>
                </c:pt>
                <c:pt idx="6">
                  <c:v>257</c:v>
                </c:pt>
                <c:pt idx="7">
                  <c:v>203</c:v>
                </c:pt>
                <c:pt idx="8">
                  <c:v>326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2-C614-4F9D-9BEB-B9DF92430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4"/>
          <c:min val="-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  <c:majorUnit val="0.2"/>
      </c:valAx>
      <c:valAx>
        <c:axId val="791619199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7431780424715"/>
          <c:y val="3.3106720948733875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A0-4F65-9E93-0F83EB6AAB60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A0-4F65-9E93-0F83EB6AAB60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A0-4F65-9E93-0F83EB6AAB60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A0-4F65-9E93-0F83EB6AAB60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A0-4F65-9E93-0F83EB6AAB60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2A0-4F65-9E93-0F83EB6AAB60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2A0-4F65-9E93-0F83EB6AAB60}"/>
              </c:ext>
            </c:extLst>
          </c:dPt>
          <c:dLbls>
            <c:dLbl>
              <c:idx val="0"/>
              <c:layout>
                <c:manualLayout>
                  <c:x val="-0.14524458603062573"/>
                  <c:y val="2.1067913331012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A0-4F65-9E93-0F83EB6AAB60}"/>
                </c:ext>
              </c:extLst>
            </c:dLbl>
            <c:dLbl>
              <c:idx val="1"/>
              <c:layout>
                <c:manualLayout>
                  <c:x val="-1.0169572461424701E-2"/>
                  <c:y val="-3.0097019044303522E-2"/>
                </c:manualLayout>
              </c:layout>
              <c:tx>
                <c:rich>
                  <a:bodyPr/>
                  <a:lstStyle/>
                  <a:p>
                    <a:fld id="{90C7F47A-1828-4EB7-8782-0909A1FF96E1}" type="YVALUE">
                      <a:rPr lang="en-US" smtClean="0"/>
                      <a:pPr/>
                      <a:t>[VALORE Y]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Turchia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A0-4F65-9E93-0F83EB6AAB60}"/>
                </c:ext>
              </c:extLst>
            </c:dLbl>
            <c:dLbl>
              <c:idx val="2"/>
              <c:layout>
                <c:manualLayout>
                  <c:x val="-0.23968457044732042"/>
                  <c:y val="-2.70873171398731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A0-4F65-9E93-0F83EB6AAB60}"/>
                </c:ext>
              </c:extLst>
            </c:dLbl>
            <c:dLbl>
              <c:idx val="3"/>
              <c:layout>
                <c:manualLayout>
                  <c:x val="-0.18878139118824594"/>
                  <c:y val="-1.5048509522151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A0-4F65-9E93-0F83EB6AAB60}"/>
                </c:ext>
              </c:extLst>
            </c:dLbl>
            <c:dLbl>
              <c:idx val="4"/>
              <c:layout>
                <c:manualLayout>
                  <c:x val="-0.30502618335725684"/>
                  <c:y val="-9.02910571329105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A0-4F65-9E93-0F83EB6AAB60}"/>
                </c:ext>
              </c:extLst>
            </c:dLbl>
            <c:dLbl>
              <c:idx val="5"/>
              <c:layout>
                <c:manualLayout>
                  <c:x val="-0.19226446798330479"/>
                  <c:y val="-1.5048509522151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A0-4F65-9E93-0F83EB6AAB60}"/>
                </c:ext>
              </c:extLst>
            </c:dLbl>
            <c:dLbl>
              <c:idx val="6"/>
              <c:layout>
                <c:manualLayout>
                  <c:x val="-6.8098950207178535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A0-4F65-9E93-0F83EB6AA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Foglio1!$J$4:$J$10</c:f>
              <c:numCache>
                <c:formatCode>0.00%</c:formatCode>
                <c:ptCount val="7"/>
                <c:pt idx="0">
                  <c:v>0.156</c:v>
                </c:pt>
                <c:pt idx="1">
                  <c:v>9.4E-2</c:v>
                </c:pt>
                <c:pt idx="2">
                  <c:v>0.14299999999999999</c:v>
                </c:pt>
                <c:pt idx="3">
                  <c:v>6.7000000000000004E-2</c:v>
                </c:pt>
                <c:pt idx="4">
                  <c:v>0.1</c:v>
                </c:pt>
                <c:pt idx="5">
                  <c:v>8.3000000000000004E-2</c:v>
                </c:pt>
                <c:pt idx="6">
                  <c:v>-0.747</c:v>
                </c:pt>
              </c:numCache>
            </c:numRef>
          </c:xVal>
          <c:yVal>
            <c:numRef>
              <c:f>Foglio1!$I$4:$I$10</c:f>
              <c:numCache>
                <c:formatCode>#,##0</c:formatCode>
                <c:ptCount val="7"/>
                <c:pt idx="0">
                  <c:v>2429</c:v>
                </c:pt>
                <c:pt idx="1">
                  <c:v>4874</c:v>
                </c:pt>
                <c:pt idx="2">
                  <c:v>13976</c:v>
                </c:pt>
                <c:pt idx="3">
                  <c:v>4518</c:v>
                </c:pt>
                <c:pt idx="4">
                  <c:v>37126</c:v>
                </c:pt>
                <c:pt idx="5">
                  <c:v>7836</c:v>
                </c:pt>
                <c:pt idx="6">
                  <c:v>637</c:v>
                </c:pt>
              </c:numCache>
            </c:numRef>
          </c:yVal>
          <c:bubbleSize>
            <c:numRef>
              <c:f>Foglio1!$I$4:$I$10</c:f>
              <c:numCache>
                <c:formatCode>#,##0</c:formatCode>
                <c:ptCount val="7"/>
                <c:pt idx="0">
                  <c:v>2429</c:v>
                </c:pt>
                <c:pt idx="1">
                  <c:v>4874</c:v>
                </c:pt>
                <c:pt idx="2">
                  <c:v>13976</c:v>
                </c:pt>
                <c:pt idx="3">
                  <c:v>4518</c:v>
                </c:pt>
                <c:pt idx="4">
                  <c:v>37126</c:v>
                </c:pt>
                <c:pt idx="5">
                  <c:v>7836</c:v>
                </c:pt>
                <c:pt idx="6">
                  <c:v>637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A2A0-4F65-9E93-0F83EB6AA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30000000000000004"/>
          <c:min val="-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4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0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7431780424715"/>
          <c:y val="3.3106720948733875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C-4106-B181-8CE365CD0808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DC-4106-B181-8CE365CD0808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DC-4106-B181-8CE365CD0808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DC-4106-B181-8CE365CD0808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DC-4106-B181-8CE365CD0808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DC-4106-B181-8CE365CD0808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DDC-4106-B181-8CE365CD0808}"/>
              </c:ext>
            </c:extLst>
          </c:dPt>
          <c:dLbls>
            <c:dLbl>
              <c:idx val="0"/>
              <c:layout>
                <c:manualLayout>
                  <c:x val="-0.12023468078526275"/>
                  <c:y val="-2.4077615235442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C-4106-B181-8CE365CD0808}"/>
                </c:ext>
              </c:extLst>
            </c:dLbl>
            <c:dLbl>
              <c:idx val="1"/>
              <c:layout>
                <c:manualLayout>
                  <c:x val="-2.5764574453984876E-2"/>
                  <c:y val="-1.20388076177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C-4106-B181-8CE365CD0808}"/>
                </c:ext>
              </c:extLst>
            </c:dLbl>
            <c:dLbl>
              <c:idx val="2"/>
              <c:layout>
                <c:manualLayout>
                  <c:x val="-3.4352765938646605E-2"/>
                  <c:y val="3.9126124757594583E-2"/>
                </c:manualLayout>
              </c:layout>
              <c:tx>
                <c:rich>
                  <a:bodyPr/>
                  <a:lstStyle/>
                  <a:p>
                    <a:fld id="{63F2319D-0E80-40C0-B4E4-8B8B1F509D2F}" type="YVALUE">
                      <a:rPr lang="en-US" smtClean="0"/>
                      <a:pPr/>
                      <a:t>[VALORE Y]</a:t>
                    </a:fld>
                    <a:r>
                      <a:rPr lang="en-US" dirty="0"/>
                      <a:t> Romania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DC-4106-B181-8CE365CD0808}"/>
                </c:ext>
              </c:extLst>
            </c:dLbl>
            <c:dLbl>
              <c:idx val="3"/>
              <c:layout>
                <c:manualLayout>
                  <c:x val="-2.2901843959097772E-2"/>
                  <c:y val="-6.01940380886071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DC-4106-B181-8CE365CD0808}"/>
                </c:ext>
              </c:extLst>
            </c:dLbl>
            <c:dLbl>
              <c:idx val="4"/>
              <c:layout>
                <c:manualLayout>
                  <c:x val="-0.23474390058075109"/>
                  <c:y val="-3.0097019044303523E-3"/>
                </c:manualLayout>
              </c:layout>
              <c:tx>
                <c:rich>
                  <a:bodyPr/>
                  <a:lstStyle/>
                  <a:p>
                    <a:fld id="{5CDE6F30-AF4D-41F2-855E-31AF7C45BF0F}" type="YVALUE">
                      <a:rPr lang="en-US" smtClean="0"/>
                      <a:pPr/>
                      <a:t>[VALORE Y]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Giappone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DDC-4106-B181-8CE365CD0808}"/>
                </c:ext>
              </c:extLst>
            </c:dLbl>
            <c:dLbl>
              <c:idx val="5"/>
              <c:layout>
                <c:manualLayout>
                  <c:x val="2.8627304948871035E-3"/>
                  <c:y val="-4.2135826662024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DC-4106-B181-8CE365CD0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Foglio1!$J$4:$J$10</c:f>
              <c:numCache>
                <c:formatCode>0.00%</c:formatCode>
                <c:ptCount val="7"/>
                <c:pt idx="0">
                  <c:v>0.94299999999999995</c:v>
                </c:pt>
                <c:pt idx="1">
                  <c:v>0.16500000000000001</c:v>
                </c:pt>
                <c:pt idx="2">
                  <c:v>0.125</c:v>
                </c:pt>
                <c:pt idx="3">
                  <c:v>0.26600000000000001</c:v>
                </c:pt>
                <c:pt idx="4">
                  <c:v>0.11799999999999999</c:v>
                </c:pt>
                <c:pt idx="5">
                  <c:v>0.16</c:v>
                </c:pt>
                <c:pt idx="6">
                  <c:v>-0.75900000000000001</c:v>
                </c:pt>
              </c:numCache>
            </c:numRef>
          </c:xVal>
          <c:yVal>
            <c:numRef>
              <c:f>Foglio1!$I$4:$I$10</c:f>
              <c:numCache>
                <c:formatCode>#,##0</c:formatCode>
                <c:ptCount val="7"/>
                <c:pt idx="0">
                  <c:v>466</c:v>
                </c:pt>
                <c:pt idx="1">
                  <c:v>852</c:v>
                </c:pt>
                <c:pt idx="2">
                  <c:v>203</c:v>
                </c:pt>
                <c:pt idx="3">
                  <c:v>3165</c:v>
                </c:pt>
                <c:pt idx="4">
                  <c:v>254</c:v>
                </c:pt>
                <c:pt idx="5">
                  <c:v>230</c:v>
                </c:pt>
                <c:pt idx="6">
                  <c:v>27</c:v>
                </c:pt>
              </c:numCache>
            </c:numRef>
          </c:yVal>
          <c:bubbleSize>
            <c:numRef>
              <c:f>Foglio1!$I$4:$I$10</c:f>
              <c:numCache>
                <c:formatCode>#,##0</c:formatCode>
                <c:ptCount val="7"/>
                <c:pt idx="0">
                  <c:v>466</c:v>
                </c:pt>
                <c:pt idx="1">
                  <c:v>852</c:v>
                </c:pt>
                <c:pt idx="2">
                  <c:v>203</c:v>
                </c:pt>
                <c:pt idx="3">
                  <c:v>3165</c:v>
                </c:pt>
                <c:pt idx="4">
                  <c:v>254</c:v>
                </c:pt>
                <c:pt idx="5">
                  <c:v>230</c:v>
                </c:pt>
                <c:pt idx="6">
                  <c:v>27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2DDC-4106-B181-8CE365CD0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1"/>
          <c:min val="-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3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0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9615807220896"/>
          <c:y val="3.697383241932399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E-483A-B13A-06FB2EA30A5B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E-483A-B13A-06FB2EA30A5B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1E-483A-B13A-06FB2EA30A5B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1E-483A-B13A-06FB2EA30A5B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1E-483A-B13A-06FB2EA30A5B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1E-483A-B13A-06FB2EA30A5B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1E-483A-B13A-06FB2EA30A5B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E1E-483A-B13A-06FB2EA30A5B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E1E-483A-B13A-06FB2EA30A5B}"/>
              </c:ext>
            </c:extLst>
          </c:dPt>
          <c:dPt>
            <c:idx val="9"/>
            <c:invertIfNegative val="0"/>
            <c:bubble3D val="1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E1E-483A-B13A-06FB2EA30A5B}"/>
              </c:ext>
            </c:extLst>
          </c:dPt>
          <c:dLbls>
            <c:dLbl>
              <c:idx val="0"/>
              <c:layout>
                <c:manualLayout>
                  <c:x val="-0.23532753309088436"/>
                  <c:y val="1.20388076177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1E-483A-B13A-06FB2EA30A5B}"/>
                </c:ext>
              </c:extLst>
            </c:dLbl>
            <c:dLbl>
              <c:idx val="1"/>
              <c:layout>
                <c:manualLayout>
                  <c:x val="-0.28829233259766512"/>
                  <c:y val="8.1261951419619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1E-483A-B13A-06FB2EA30A5B}"/>
                </c:ext>
              </c:extLst>
            </c:dLbl>
            <c:dLbl>
              <c:idx val="2"/>
              <c:layout>
                <c:manualLayout>
                  <c:x val="-2.386879197232834E-2"/>
                  <c:y val="1.8058329918782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84931662288584E-2"/>
                      <c:h val="4.2090799625659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1E-483A-B13A-06FB2EA30A5B}"/>
                </c:ext>
              </c:extLst>
            </c:dLbl>
            <c:dLbl>
              <c:idx val="3"/>
              <c:layout>
                <c:manualLayout>
                  <c:x val="-0.22515914261561243"/>
                  <c:y val="-6.9223143801898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1E-483A-B13A-06FB2EA30A5B}"/>
                </c:ext>
              </c:extLst>
            </c:dLbl>
            <c:dLbl>
              <c:idx val="4"/>
              <c:layout>
                <c:manualLayout>
                  <c:x val="-0.1709404921979458"/>
                  <c:y val="3.3106720948733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1E-483A-B13A-06FB2EA30A5B}"/>
                </c:ext>
              </c:extLst>
            </c:dLbl>
            <c:dLbl>
              <c:idx val="5"/>
              <c:layout>
                <c:manualLayout>
                  <c:x val="-0.11852602544390678"/>
                  <c:y val="6.0194038088607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1E-483A-B13A-06FB2EA30A5B}"/>
                </c:ext>
              </c:extLst>
            </c:dLbl>
            <c:dLbl>
              <c:idx val="6"/>
              <c:layout>
                <c:manualLayout>
                  <c:x val="-0.15773959804906093"/>
                  <c:y val="3.0097019044303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1E-483A-B13A-06FB2EA30A5B}"/>
                </c:ext>
              </c:extLst>
            </c:dLbl>
            <c:dLbl>
              <c:idx val="7"/>
              <c:layout>
                <c:manualLayout>
                  <c:x val="-4.2626912217197992E-2"/>
                  <c:y val="4.2135826662024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1E-483A-B13A-06FB2EA30A5B}"/>
                </c:ext>
              </c:extLst>
            </c:dLbl>
            <c:dLbl>
              <c:idx val="8"/>
              <c:layout>
                <c:manualLayout>
                  <c:x val="-0.16934102853598249"/>
                  <c:y val="-3.6116422853164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1E-483A-B13A-06FB2EA30A5B}"/>
                </c:ext>
              </c:extLst>
            </c:dLbl>
            <c:dLbl>
              <c:idx val="9"/>
              <c:layout>
                <c:manualLayout>
                  <c:x val="-3.2611234352867308E-2"/>
                  <c:y val="-2.7087198647672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84931662288584E-2"/>
                      <c:h val="4.2090799625659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9E1E-483A-B13A-06FB2EA30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Foglio1!$J$4:$J$13</c:f>
              <c:numCache>
                <c:formatCode>0.0%</c:formatCode>
                <c:ptCount val="10"/>
                <c:pt idx="0">
                  <c:v>-5.8999999999999997E-2</c:v>
                </c:pt>
                <c:pt idx="1">
                  <c:v>-6.5000000000000002E-2</c:v>
                </c:pt>
                <c:pt idx="2">
                  <c:v>7.6999999999999999E-2</c:v>
                </c:pt>
                <c:pt idx="3">
                  <c:v>4.9000000000000002E-2</c:v>
                </c:pt>
                <c:pt idx="4">
                  <c:v>0.06</c:v>
                </c:pt>
                <c:pt idx="5">
                  <c:v>0.216</c:v>
                </c:pt>
                <c:pt idx="6">
                  <c:v>-0.17199999999999999</c:v>
                </c:pt>
                <c:pt idx="7">
                  <c:v>0.32500000000000001</c:v>
                </c:pt>
                <c:pt idx="8">
                  <c:v>0.68700000000000006</c:v>
                </c:pt>
                <c:pt idx="9">
                  <c:v>5.8999999999999997E-2</c:v>
                </c:pt>
              </c:numCache>
            </c:numRef>
          </c:xVal>
          <c:yVal>
            <c:numRef>
              <c:f>Foglio1!$I$4:$I$13</c:f>
              <c:numCache>
                <c:formatCode>#,##0</c:formatCode>
                <c:ptCount val="10"/>
                <c:pt idx="0">
                  <c:v>27401</c:v>
                </c:pt>
                <c:pt idx="1">
                  <c:v>68857</c:v>
                </c:pt>
                <c:pt idx="2">
                  <c:v>29627</c:v>
                </c:pt>
                <c:pt idx="3">
                  <c:v>34644</c:v>
                </c:pt>
                <c:pt idx="4">
                  <c:v>10849</c:v>
                </c:pt>
                <c:pt idx="5">
                  <c:v>14302</c:v>
                </c:pt>
                <c:pt idx="6">
                  <c:v>8812</c:v>
                </c:pt>
                <c:pt idx="7">
                  <c:v>13805</c:v>
                </c:pt>
                <c:pt idx="8">
                  <c:v>16568</c:v>
                </c:pt>
                <c:pt idx="9">
                  <c:v>18564</c:v>
                </c:pt>
              </c:numCache>
            </c:numRef>
          </c:yVal>
          <c:bubbleSize>
            <c:numRef>
              <c:f>Foglio1!$I$4:$I$13</c:f>
              <c:numCache>
                <c:formatCode>#,##0</c:formatCode>
                <c:ptCount val="10"/>
                <c:pt idx="0">
                  <c:v>27401</c:v>
                </c:pt>
                <c:pt idx="1">
                  <c:v>68857</c:v>
                </c:pt>
                <c:pt idx="2">
                  <c:v>29627</c:v>
                </c:pt>
                <c:pt idx="3">
                  <c:v>34644</c:v>
                </c:pt>
                <c:pt idx="4">
                  <c:v>10849</c:v>
                </c:pt>
                <c:pt idx="5">
                  <c:v>14302</c:v>
                </c:pt>
                <c:pt idx="6">
                  <c:v>8812</c:v>
                </c:pt>
                <c:pt idx="7">
                  <c:v>13805</c:v>
                </c:pt>
                <c:pt idx="8">
                  <c:v>16568</c:v>
                </c:pt>
                <c:pt idx="9">
                  <c:v>18564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9E1E-483A-B13A-06FB2EA30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8"/>
          <c:min val="-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8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1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0709172779899"/>
          <c:y val="4.5145528566455283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F8-44B4-BC79-29CBF150C950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F8-44B4-BC79-29CBF150C950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F8-44B4-BC79-29CBF150C950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F8-44B4-BC79-29CBF150C950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F8-44B4-BC79-29CBF150C950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F8-44B4-BC79-29CBF150C950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AF8-44B4-BC79-29CBF150C950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AF8-44B4-BC79-29CBF150C950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AF8-44B4-BC79-29CBF150C950}"/>
              </c:ext>
            </c:extLst>
          </c:dPt>
          <c:dPt>
            <c:idx val="9"/>
            <c:invertIfNegative val="0"/>
            <c:bubble3D val="1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AF8-44B4-BC79-29CBF150C950}"/>
              </c:ext>
            </c:extLst>
          </c:dPt>
          <c:dLbls>
            <c:dLbl>
              <c:idx val="0"/>
              <c:layout>
                <c:manualLayout>
                  <c:x val="-0.20630788186190246"/>
                  <c:y val="-7.8214208996737242E-2"/>
                </c:manualLayout>
              </c:layout>
              <c:tx>
                <c:rich>
                  <a:bodyPr/>
                  <a:lstStyle/>
                  <a:p>
                    <a:fld id="{ECDEAEC8-028E-4A3D-B8BD-51660D4A0B6E}" type="YVALUE">
                      <a:rPr lang="en-US" smtClean="0"/>
                      <a:pPr/>
                      <a:t>[VALORE Y]</a:t>
                    </a:fld>
                    <a:r>
                      <a:rPr lang="en-US" dirty="0"/>
                      <a:t> Germania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F8-44B4-BC79-29CBF150C950}"/>
                </c:ext>
              </c:extLst>
            </c:dLbl>
            <c:dLbl>
              <c:idx val="1"/>
              <c:layout>
                <c:manualLayout>
                  <c:x val="-0.3048377747645011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F8-44B4-BC79-29CBF150C950}"/>
                </c:ext>
              </c:extLst>
            </c:dLbl>
            <c:dLbl>
              <c:idx val="2"/>
              <c:layout>
                <c:manualLayout>
                  <c:x val="-0.22380860523742793"/>
                  <c:y val="-4.2124379463299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F8-44B4-BC79-29CBF150C950}"/>
                </c:ext>
              </c:extLst>
            </c:dLbl>
            <c:dLbl>
              <c:idx val="3"/>
              <c:layout>
                <c:manualLayout>
                  <c:x val="-4.3240363030499024E-2"/>
                  <c:y val="-7.2255683027923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F8-44B4-BC79-29CBF150C950}"/>
                </c:ext>
              </c:extLst>
            </c:dLbl>
            <c:dLbl>
              <c:idx val="4"/>
              <c:layout>
                <c:manualLayout>
                  <c:x val="-0.18305797783917813"/>
                  <c:y val="2.983170758105618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F8-44B4-BC79-29CBF150C950}"/>
                </c:ext>
              </c:extLst>
            </c:dLbl>
            <c:dLbl>
              <c:idx val="5"/>
              <c:layout>
                <c:manualLayout>
                  <c:x val="-0.11680198044143873"/>
                  <c:y val="6.619437076909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F8-44B4-BC79-29CBF150C950}"/>
                </c:ext>
              </c:extLst>
            </c:dLbl>
            <c:dLbl>
              <c:idx val="6"/>
              <c:layout>
                <c:manualLayout>
                  <c:x val="-0.15451584901592563"/>
                  <c:y val="-1.20388076177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F8-44B4-BC79-29CBF150C950}"/>
                </c:ext>
              </c:extLst>
            </c:dLbl>
            <c:dLbl>
              <c:idx val="7"/>
              <c:layout>
                <c:manualLayout>
                  <c:x val="-3.207153947550085E-2"/>
                  <c:y val="-3.3116132166116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F8-44B4-BC79-29CBF150C950}"/>
                </c:ext>
              </c:extLst>
            </c:dLbl>
            <c:dLbl>
              <c:idx val="8"/>
              <c:layout>
                <c:manualLayout>
                  <c:x val="-0.12775710090001155"/>
                  <c:y val="-3.9063526900759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F8-44B4-BC79-29CBF150C950}"/>
                </c:ext>
              </c:extLst>
            </c:dLbl>
            <c:dLbl>
              <c:idx val="9"/>
              <c:layout>
                <c:manualLayout>
                  <c:x val="-4.7038320936662562E-2"/>
                  <c:y val="-3.6053593813686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F8-44B4-BC79-29CBF150C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Foglio1!$J$4:$J$13</c:f>
              <c:numCache>
                <c:formatCode>0.0%</c:formatCode>
                <c:ptCount val="10"/>
                <c:pt idx="0">
                  <c:v>-8.5999999999999993E-2</c:v>
                </c:pt>
                <c:pt idx="1">
                  <c:v>-0.17199999999999999</c:v>
                </c:pt>
                <c:pt idx="2">
                  <c:v>-0.12</c:v>
                </c:pt>
                <c:pt idx="3">
                  <c:v>-3.1E-2</c:v>
                </c:pt>
                <c:pt idx="4">
                  <c:v>3.1E-2</c:v>
                </c:pt>
                <c:pt idx="5">
                  <c:v>0.54100000000000004</c:v>
                </c:pt>
                <c:pt idx="6">
                  <c:v>-0.193</c:v>
                </c:pt>
                <c:pt idx="7">
                  <c:v>0.317</c:v>
                </c:pt>
                <c:pt idx="8">
                  <c:v>0.84199999999999997</c:v>
                </c:pt>
                <c:pt idx="9">
                  <c:v>7.0999999999999994E-2</c:v>
                </c:pt>
              </c:numCache>
            </c:numRef>
          </c:xVal>
          <c:yVal>
            <c:numRef>
              <c:f>Foglio1!$I$4:$I$13</c:f>
              <c:numCache>
                <c:formatCode>#,##0</c:formatCode>
                <c:ptCount val="10"/>
                <c:pt idx="0">
                  <c:v>1255</c:v>
                </c:pt>
                <c:pt idx="1">
                  <c:v>2829</c:v>
                </c:pt>
                <c:pt idx="2">
                  <c:v>1205</c:v>
                </c:pt>
                <c:pt idx="3">
                  <c:v>2141</c:v>
                </c:pt>
                <c:pt idx="4">
                  <c:v>728</c:v>
                </c:pt>
                <c:pt idx="5">
                  <c:v>504</c:v>
                </c:pt>
                <c:pt idx="6">
                  <c:v>343</c:v>
                </c:pt>
                <c:pt idx="7">
                  <c:v>673</c:v>
                </c:pt>
                <c:pt idx="8">
                  <c:v>772</c:v>
                </c:pt>
                <c:pt idx="9">
                  <c:v>1101</c:v>
                </c:pt>
              </c:numCache>
            </c:numRef>
          </c:yVal>
          <c:bubbleSize>
            <c:numRef>
              <c:f>Foglio1!$I$4:$I$13</c:f>
              <c:numCache>
                <c:formatCode>#,##0</c:formatCode>
                <c:ptCount val="10"/>
                <c:pt idx="0">
                  <c:v>1255</c:v>
                </c:pt>
                <c:pt idx="1">
                  <c:v>2829</c:v>
                </c:pt>
                <c:pt idx="2">
                  <c:v>1205</c:v>
                </c:pt>
                <c:pt idx="3">
                  <c:v>2141</c:v>
                </c:pt>
                <c:pt idx="4">
                  <c:v>728</c:v>
                </c:pt>
                <c:pt idx="5">
                  <c:v>504</c:v>
                </c:pt>
                <c:pt idx="6">
                  <c:v>343</c:v>
                </c:pt>
                <c:pt idx="7">
                  <c:v>673</c:v>
                </c:pt>
                <c:pt idx="8">
                  <c:v>772</c:v>
                </c:pt>
                <c:pt idx="9">
                  <c:v>1101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0AF8-44B4-BC79-29CBF150C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9"/>
          <c:min val="-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  <c:majorUnit val="0.2"/>
      </c:valAx>
      <c:valAx>
        <c:axId val="791619199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7431780424715"/>
          <c:y val="3.3106720948733875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E-483A-B13A-06FB2EA30A5B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E-483A-B13A-06FB2EA30A5B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1E-483A-B13A-06FB2EA30A5B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1E-483A-B13A-06FB2EA30A5B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1E-483A-B13A-06FB2EA30A5B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1E-483A-B13A-06FB2EA30A5B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1E-483A-B13A-06FB2EA30A5B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E1E-483A-B13A-06FB2EA30A5B}"/>
              </c:ext>
            </c:extLst>
          </c:dPt>
          <c:dLbls>
            <c:dLbl>
              <c:idx val="0"/>
              <c:layout>
                <c:manualLayout>
                  <c:x val="-0.20588756758596827"/>
                  <c:y val="7.52425476107588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84931662288584E-2"/>
                      <c:h val="3.90810977212290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1E-483A-B13A-06FB2EA30A5B}"/>
                </c:ext>
              </c:extLst>
            </c:dLbl>
            <c:dLbl>
              <c:idx val="1"/>
              <c:layout>
                <c:manualLayout>
                  <c:x val="-0.16517901889475789"/>
                  <c:y val="6.01940380886070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1E-483A-B13A-06FB2EA30A5B}"/>
                </c:ext>
              </c:extLst>
            </c:dLbl>
            <c:dLbl>
              <c:idx val="2"/>
              <c:layout>
                <c:manualLayout>
                  <c:x val="-0.18913220467839575"/>
                  <c:y val="-5.1164932375316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1E-483A-B13A-06FB2EA30A5B}"/>
                </c:ext>
              </c:extLst>
            </c:dLbl>
            <c:dLbl>
              <c:idx val="3"/>
              <c:layout>
                <c:manualLayout>
                  <c:x val="-1.4823761136673531E-2"/>
                  <c:y val="6.0194038088605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1E-483A-B13A-06FB2EA30A5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1E-483A-B13A-06FB2EA30A5B}"/>
                </c:ext>
              </c:extLst>
            </c:dLbl>
            <c:dLbl>
              <c:idx val="5"/>
              <c:layout>
                <c:manualLayout>
                  <c:x val="-0.15773959804906093"/>
                  <c:y val="1.8058211426582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1E-483A-B13A-06FB2EA30A5B}"/>
                </c:ext>
              </c:extLst>
            </c:dLbl>
            <c:dLbl>
              <c:idx val="6"/>
              <c:layout>
                <c:manualLayout>
                  <c:x val="-1.5606708764285484E-2"/>
                  <c:y val="-3.009701904430462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1E-483A-B13A-06FB2EA30A5B}"/>
                </c:ext>
              </c:extLst>
            </c:dLbl>
            <c:dLbl>
              <c:idx val="7"/>
              <c:layout>
                <c:manualLayout>
                  <c:x val="-5.2253480240028294E-2"/>
                  <c:y val="-6.0194038088607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1E-483A-B13A-06FB2EA30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Foglio1!$J$4:$J$11</c:f>
              <c:numCache>
                <c:formatCode>0.0%</c:formatCode>
                <c:ptCount val="8"/>
                <c:pt idx="0">
                  <c:v>-0.10199999999999999</c:v>
                </c:pt>
                <c:pt idx="1">
                  <c:v>-7.3999999999999996E-2</c:v>
                </c:pt>
                <c:pt idx="2">
                  <c:v>-7.6999999999999999E-2</c:v>
                </c:pt>
                <c:pt idx="3">
                  <c:v>1E-3</c:v>
                </c:pt>
                <c:pt idx="4">
                  <c:v>0.127</c:v>
                </c:pt>
                <c:pt idx="5">
                  <c:v>-0.25800000000000001</c:v>
                </c:pt>
                <c:pt idx="6">
                  <c:v>0.19</c:v>
                </c:pt>
                <c:pt idx="7">
                  <c:v>1.7000000000000001E-2</c:v>
                </c:pt>
              </c:numCache>
            </c:numRef>
          </c:xVal>
          <c:yVal>
            <c:numRef>
              <c:f>Foglio1!$I$4:$I$11</c:f>
              <c:numCache>
                <c:formatCode>#,##0</c:formatCode>
                <c:ptCount val="8"/>
                <c:pt idx="0">
                  <c:v>11109</c:v>
                </c:pt>
                <c:pt idx="1">
                  <c:v>6195</c:v>
                </c:pt>
                <c:pt idx="2">
                  <c:v>13529</c:v>
                </c:pt>
                <c:pt idx="3">
                  <c:v>4862</c:v>
                </c:pt>
                <c:pt idx="4">
                  <c:v>60000</c:v>
                </c:pt>
                <c:pt idx="5">
                  <c:v>4077</c:v>
                </c:pt>
                <c:pt idx="6">
                  <c:v>9339</c:v>
                </c:pt>
                <c:pt idx="7">
                  <c:v>20769</c:v>
                </c:pt>
              </c:numCache>
            </c:numRef>
          </c:yVal>
          <c:bubbleSize>
            <c:numRef>
              <c:f>Foglio1!$I$4:$I$11</c:f>
              <c:numCache>
                <c:formatCode>#,##0</c:formatCode>
                <c:ptCount val="8"/>
                <c:pt idx="0">
                  <c:v>11109</c:v>
                </c:pt>
                <c:pt idx="1">
                  <c:v>6195</c:v>
                </c:pt>
                <c:pt idx="2">
                  <c:v>13529</c:v>
                </c:pt>
                <c:pt idx="3">
                  <c:v>4862</c:v>
                </c:pt>
                <c:pt idx="4">
                  <c:v>60000</c:v>
                </c:pt>
                <c:pt idx="5">
                  <c:v>4077</c:v>
                </c:pt>
                <c:pt idx="6">
                  <c:v>9339</c:v>
                </c:pt>
                <c:pt idx="7">
                  <c:v>20769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9E1E-483A-B13A-06FB2EA30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4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7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3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7430399927379"/>
          <c:y val="2.4077615235442818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0B-456A-B518-43F85836FD0A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0B-456A-B518-43F85836FD0A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0B-456A-B518-43F85836FD0A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0B-456A-B518-43F85836FD0A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0B-456A-B518-43F85836FD0A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0B-456A-B518-43F85836FD0A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70B-456A-B518-43F85836FD0A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70B-456A-B518-43F85836FD0A}"/>
              </c:ext>
            </c:extLst>
          </c:dPt>
          <c:dLbls>
            <c:dLbl>
              <c:idx val="0"/>
              <c:layout>
                <c:manualLayout>
                  <c:x val="-0.20288532275786683"/>
                  <c:y val="-2.2572764283227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84931662288584E-2"/>
                      <c:h val="3.90810977212290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0B-456A-B518-43F85836FD0A}"/>
                </c:ext>
              </c:extLst>
            </c:dLbl>
            <c:dLbl>
              <c:idx val="1"/>
              <c:layout>
                <c:manualLayout>
                  <c:x val="-2.7075756802093912E-2"/>
                  <c:y val="2.1067913331012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0B-456A-B518-43F85836FD0A}"/>
                </c:ext>
              </c:extLst>
            </c:dLbl>
            <c:dLbl>
              <c:idx val="2"/>
              <c:layout>
                <c:manualLayout>
                  <c:x val="-0.18612995985029437"/>
                  <c:y val="-3.3106720948733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0B-456A-B518-43F85836FD0A}"/>
                </c:ext>
              </c:extLst>
            </c:dLbl>
            <c:dLbl>
              <c:idx val="3"/>
              <c:layout>
                <c:manualLayout>
                  <c:x val="-0.11690008529212079"/>
                  <c:y val="4.5145528566455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0B-456A-B518-43F85836FD0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0B-456A-B518-43F85836FD0A}"/>
                </c:ext>
              </c:extLst>
            </c:dLbl>
            <c:dLbl>
              <c:idx val="5"/>
              <c:layout>
                <c:manualLayout>
                  <c:x val="-2.8643070440701173E-2"/>
                  <c:y val="2.4077615235442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0B-456A-B518-43F85836FD0A}"/>
                </c:ext>
              </c:extLst>
            </c:dLbl>
            <c:dLbl>
              <c:idx val="6"/>
              <c:layout>
                <c:manualLayout>
                  <c:x val="-1.8608953592386873E-2"/>
                  <c:y val="-6.01940380886070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0B-456A-B518-43F85836FD0A}"/>
                </c:ext>
              </c:extLst>
            </c:dLbl>
            <c:dLbl>
              <c:idx val="7"/>
              <c:layout>
                <c:manualLayout>
                  <c:x val="-3.1237766443318563E-2"/>
                  <c:y val="-3.0097019044303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0B-456A-B518-43F85836F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Foglio1!$J$4:$J$11</c:f>
              <c:numCache>
                <c:formatCode>0.0%</c:formatCode>
                <c:ptCount val="8"/>
                <c:pt idx="0">
                  <c:v>-0.221</c:v>
                </c:pt>
                <c:pt idx="1">
                  <c:v>-6.6000000000000003E-2</c:v>
                </c:pt>
                <c:pt idx="2">
                  <c:v>-8.2000000000000003E-2</c:v>
                </c:pt>
                <c:pt idx="3">
                  <c:v>-0.14899999999999999</c:v>
                </c:pt>
                <c:pt idx="4">
                  <c:v>0.105</c:v>
                </c:pt>
                <c:pt idx="5">
                  <c:v>-0.34200000000000003</c:v>
                </c:pt>
                <c:pt idx="6">
                  <c:v>0.111</c:v>
                </c:pt>
                <c:pt idx="7">
                  <c:v>-4.2999999999999997E-2</c:v>
                </c:pt>
              </c:numCache>
            </c:numRef>
          </c:xVal>
          <c:yVal>
            <c:numRef>
              <c:f>Foglio1!$I$4:$I$11</c:f>
              <c:numCache>
                <c:formatCode>#,##0</c:formatCode>
                <c:ptCount val="8"/>
                <c:pt idx="0">
                  <c:v>1103</c:v>
                </c:pt>
                <c:pt idx="1">
                  <c:v>883</c:v>
                </c:pt>
                <c:pt idx="2">
                  <c:v>1171</c:v>
                </c:pt>
                <c:pt idx="3">
                  <c:v>753</c:v>
                </c:pt>
                <c:pt idx="4">
                  <c:v>6000</c:v>
                </c:pt>
                <c:pt idx="5">
                  <c:v>489</c:v>
                </c:pt>
                <c:pt idx="6">
                  <c:v>251</c:v>
                </c:pt>
                <c:pt idx="7">
                  <c:v>1685</c:v>
                </c:pt>
              </c:numCache>
            </c:numRef>
          </c:yVal>
          <c:bubbleSize>
            <c:numRef>
              <c:f>Foglio1!$I$4:$I$11</c:f>
              <c:numCache>
                <c:formatCode>#,##0</c:formatCode>
                <c:ptCount val="8"/>
                <c:pt idx="0">
                  <c:v>1103</c:v>
                </c:pt>
                <c:pt idx="1">
                  <c:v>883</c:v>
                </c:pt>
                <c:pt idx="2">
                  <c:v>1171</c:v>
                </c:pt>
                <c:pt idx="3">
                  <c:v>753</c:v>
                </c:pt>
                <c:pt idx="4">
                  <c:v>6000</c:v>
                </c:pt>
                <c:pt idx="5">
                  <c:v>489</c:v>
                </c:pt>
                <c:pt idx="6">
                  <c:v>251</c:v>
                </c:pt>
                <c:pt idx="7">
                  <c:v>1685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170B-456A-B518-43F85836F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30000000000000004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7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8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r>
              <a:rPr lang="it-IT" sz="1400" dirty="0"/>
              <a:t>Rilevazioni prezzi seta greggia cinese 5A e 6A </a:t>
            </a:r>
          </a:p>
          <a:p>
            <a:pPr>
              <a:defRPr sz="1400" b="1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r>
              <a:rPr lang="it-IT" sz="1400" dirty="0"/>
              <a:t>CIF "</a:t>
            </a:r>
            <a:r>
              <a:rPr lang="it-IT" sz="1400" dirty="0" err="1"/>
              <a:t>Main</a:t>
            </a:r>
            <a:r>
              <a:rPr lang="it-IT" sz="1400" dirty="0"/>
              <a:t> </a:t>
            </a:r>
            <a:r>
              <a:rPr lang="it-IT" sz="1400" dirty="0" err="1"/>
              <a:t>European</a:t>
            </a:r>
            <a:r>
              <a:rPr lang="it-IT" sz="1400" dirty="0"/>
              <a:t> Port", in USD/Kg</a:t>
            </a:r>
          </a:p>
        </c:rich>
      </c:tx>
      <c:layout>
        <c:manualLayout>
          <c:xMode val="edge"/>
          <c:yMode val="edge"/>
          <c:x val="0.20055078940824023"/>
          <c:y val="1.78524278950511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223389248946677E-2"/>
          <c:y val="8.8041610758193167E-2"/>
          <c:w val="0.92216677734560293"/>
          <c:h val="0.82335742278790491"/>
        </c:manualLayout>
      </c:layout>
      <c:lineChart>
        <c:grouping val="standard"/>
        <c:varyColors val="0"/>
        <c:ser>
          <c:idx val="0"/>
          <c:order val="0"/>
          <c:tx>
            <c:strRef>
              <c:f>'DB2013'!$J$5</c:f>
              <c:strCache>
                <c:ptCount val="1"/>
                <c:pt idx="0">
                  <c:v>GRADO 5A, USD/Kg</c:v>
                </c:pt>
              </c:strCache>
            </c:strRef>
          </c:tx>
          <c:spPr>
            <a:ln w="444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3064435699959282E-2"/>
                  <c:y val="5.973748186584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DE-4C0E-B9A5-872D9A8A67CD}"/>
                </c:ext>
              </c:extLst>
            </c:dLbl>
            <c:dLbl>
              <c:idx val="24"/>
              <c:layout>
                <c:manualLayout>
                  <c:x val="-1.9596653549939055E-2"/>
                  <c:y val="3.4584857922333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DE-4C0E-B9A5-872D9A8A67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'DB2013'!$M$83:$M$107</c:f>
              <c:strCache>
                <c:ptCount val="25"/>
                <c:pt idx="0">
                  <c:v>mag-18</c:v>
                </c:pt>
                <c:pt idx="1">
                  <c:v>giu-18</c:v>
                </c:pt>
                <c:pt idx="2">
                  <c:v>lug-18</c:v>
                </c:pt>
                <c:pt idx="3">
                  <c:v>ago-18</c:v>
                </c:pt>
                <c:pt idx="4">
                  <c:v>set-18</c:v>
                </c:pt>
                <c:pt idx="5">
                  <c:v>ott-18</c:v>
                </c:pt>
                <c:pt idx="6">
                  <c:v>nov-18</c:v>
                </c:pt>
                <c:pt idx="7">
                  <c:v>dic.-18</c:v>
                </c:pt>
                <c:pt idx="8">
                  <c:v>gen-19</c:v>
                </c:pt>
                <c:pt idx="9">
                  <c:v>feb-19</c:v>
                </c:pt>
                <c:pt idx="10">
                  <c:v>mar-19</c:v>
                </c:pt>
                <c:pt idx="11">
                  <c:v>apr-19</c:v>
                </c:pt>
                <c:pt idx="12">
                  <c:v>mag-19</c:v>
                </c:pt>
                <c:pt idx="13">
                  <c:v>giu-19</c:v>
                </c:pt>
                <c:pt idx="14">
                  <c:v>lug-19</c:v>
                </c:pt>
                <c:pt idx="15">
                  <c:v>ago-19</c:v>
                </c:pt>
                <c:pt idx="16">
                  <c:v>set-19</c:v>
                </c:pt>
                <c:pt idx="17">
                  <c:v>ott-19</c:v>
                </c:pt>
                <c:pt idx="18">
                  <c:v>nov-19</c:v>
                </c:pt>
                <c:pt idx="19">
                  <c:v>dic-19</c:v>
                </c:pt>
                <c:pt idx="20">
                  <c:v>gen-20</c:v>
                </c:pt>
                <c:pt idx="21">
                  <c:v>feb-20</c:v>
                </c:pt>
                <c:pt idx="22">
                  <c:v>mar-20</c:v>
                </c:pt>
                <c:pt idx="23">
                  <c:v>apr-20</c:v>
                </c:pt>
                <c:pt idx="24">
                  <c:v>mag-20</c:v>
                </c:pt>
              </c:strCache>
            </c:strRef>
          </c:cat>
          <c:val>
            <c:numRef>
              <c:f>'DB2013'!$J$83:$J$107</c:f>
              <c:numCache>
                <c:formatCode>0.000</c:formatCode>
                <c:ptCount val="25"/>
                <c:pt idx="0">
                  <c:v>81.971760128789896</c:v>
                </c:pt>
                <c:pt idx="1">
                  <c:v>80.736316071907694</c:v>
                </c:pt>
                <c:pt idx="2">
                  <c:v>79.598738932116987</c:v>
                </c:pt>
                <c:pt idx="3">
                  <c:v>77.732023074859143</c:v>
                </c:pt>
                <c:pt idx="4">
                  <c:v>76.238596726589748</c:v>
                </c:pt>
                <c:pt idx="5">
                  <c:v>74.050509793399513</c:v>
                </c:pt>
                <c:pt idx="6">
                  <c:v>71.277904480815664</c:v>
                </c:pt>
                <c:pt idx="7">
                  <c:v>70.339213844915477</c:v>
                </c:pt>
                <c:pt idx="8">
                  <c:v>68.872015025489659</c:v>
                </c:pt>
                <c:pt idx="9">
                  <c:v>67.226187281996232</c:v>
                </c:pt>
                <c:pt idx="10">
                  <c:v>66.157834719613632</c:v>
                </c:pt>
                <c:pt idx="11">
                  <c:v>64.471999999999994</c:v>
                </c:pt>
                <c:pt idx="12">
                  <c:v>63.127000000000002</c:v>
                </c:pt>
                <c:pt idx="13">
                  <c:v>62.231000000000002</c:v>
                </c:pt>
                <c:pt idx="14">
                  <c:v>61.598999999999997</c:v>
                </c:pt>
                <c:pt idx="15">
                  <c:v>63.38</c:v>
                </c:pt>
                <c:pt idx="16">
                  <c:v>64.004999999999995</c:v>
                </c:pt>
                <c:pt idx="17">
                  <c:v>65.924000000000007</c:v>
                </c:pt>
                <c:pt idx="18">
                  <c:v>66.114999999999995</c:v>
                </c:pt>
                <c:pt idx="19">
                  <c:v>65.287000000000006</c:v>
                </c:pt>
                <c:pt idx="20">
                  <c:v>65.147999999999996</c:v>
                </c:pt>
                <c:pt idx="21">
                  <c:v>65.128</c:v>
                </c:pt>
                <c:pt idx="22">
                  <c:v>65.06</c:v>
                </c:pt>
                <c:pt idx="23">
                  <c:v>60.965000000000003</c:v>
                </c:pt>
                <c:pt idx="24">
                  <c:v>56.67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DE-4C0E-B9A5-872D9A8A67CD}"/>
            </c:ext>
          </c:extLst>
        </c:ser>
        <c:ser>
          <c:idx val="1"/>
          <c:order val="1"/>
          <c:tx>
            <c:strRef>
              <c:f>'DB2013'!$K$5</c:f>
              <c:strCache>
                <c:ptCount val="1"/>
                <c:pt idx="0">
                  <c:v>GRADO 6A, USD/Kg</c:v>
                </c:pt>
              </c:strCache>
            </c:strRef>
          </c:tx>
          <c:spPr>
            <a:ln w="4445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2661089249898224E-3"/>
                  <c:y val="-5.65934038729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DE-4C0E-B9A5-872D9A8A67CD}"/>
                </c:ext>
              </c:extLst>
            </c:dLbl>
            <c:dLbl>
              <c:idx val="24"/>
              <c:layout>
                <c:manualLayout>
                  <c:x val="-1.1975594381874466E-16"/>
                  <c:y val="-5.030524788703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DE-4C0E-B9A5-872D9A8A67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'DB2013'!$M$83:$M$107</c:f>
              <c:strCache>
                <c:ptCount val="25"/>
                <c:pt idx="0">
                  <c:v>mag-18</c:v>
                </c:pt>
                <c:pt idx="1">
                  <c:v>giu-18</c:v>
                </c:pt>
                <c:pt idx="2">
                  <c:v>lug-18</c:v>
                </c:pt>
                <c:pt idx="3">
                  <c:v>ago-18</c:v>
                </c:pt>
                <c:pt idx="4">
                  <c:v>set-18</c:v>
                </c:pt>
                <c:pt idx="5">
                  <c:v>ott-18</c:v>
                </c:pt>
                <c:pt idx="6">
                  <c:v>nov-18</c:v>
                </c:pt>
                <c:pt idx="7">
                  <c:v>dic.-18</c:v>
                </c:pt>
                <c:pt idx="8">
                  <c:v>gen-19</c:v>
                </c:pt>
                <c:pt idx="9">
                  <c:v>feb-19</c:v>
                </c:pt>
                <c:pt idx="10">
                  <c:v>mar-19</c:v>
                </c:pt>
                <c:pt idx="11">
                  <c:v>apr-19</c:v>
                </c:pt>
                <c:pt idx="12">
                  <c:v>mag-19</c:v>
                </c:pt>
                <c:pt idx="13">
                  <c:v>giu-19</c:v>
                </c:pt>
                <c:pt idx="14">
                  <c:v>lug-19</c:v>
                </c:pt>
                <c:pt idx="15">
                  <c:v>ago-19</c:v>
                </c:pt>
                <c:pt idx="16">
                  <c:v>set-19</c:v>
                </c:pt>
                <c:pt idx="17">
                  <c:v>ott-19</c:v>
                </c:pt>
                <c:pt idx="18">
                  <c:v>nov-19</c:v>
                </c:pt>
                <c:pt idx="19">
                  <c:v>dic-19</c:v>
                </c:pt>
                <c:pt idx="20">
                  <c:v>gen-20</c:v>
                </c:pt>
                <c:pt idx="21">
                  <c:v>feb-20</c:v>
                </c:pt>
                <c:pt idx="22">
                  <c:v>mar-20</c:v>
                </c:pt>
                <c:pt idx="23">
                  <c:v>apr-20</c:v>
                </c:pt>
                <c:pt idx="24">
                  <c:v>mag-20</c:v>
                </c:pt>
              </c:strCache>
            </c:strRef>
          </c:cat>
          <c:val>
            <c:numRef>
              <c:f>'DB2013'!$K$83:$K$107</c:f>
              <c:numCache>
                <c:formatCode>0.000</c:formatCode>
                <c:ptCount val="25"/>
                <c:pt idx="0">
                  <c:v>85.355111349610937</c:v>
                </c:pt>
                <c:pt idx="1">
                  <c:v>84.192916554869868</c:v>
                </c:pt>
                <c:pt idx="2">
                  <c:v>82.640729809498254</c:v>
                </c:pt>
                <c:pt idx="3">
                  <c:v>81.054802790448079</c:v>
                </c:pt>
                <c:pt idx="4">
                  <c:v>79.715790179769243</c:v>
                </c:pt>
                <c:pt idx="5">
                  <c:v>77.512208210356846</c:v>
                </c:pt>
                <c:pt idx="6">
                  <c:v>75.168768446471688</c:v>
                </c:pt>
                <c:pt idx="7">
                  <c:v>74.373624899382875</c:v>
                </c:pt>
                <c:pt idx="8">
                  <c:v>73.267775690904216</c:v>
                </c:pt>
                <c:pt idx="9">
                  <c:v>72.025020123423658</c:v>
                </c:pt>
                <c:pt idx="10">
                  <c:v>70.860343439763881</c:v>
                </c:pt>
                <c:pt idx="11">
                  <c:v>69.086933190233424</c:v>
                </c:pt>
                <c:pt idx="12">
                  <c:v>68.538100348806012</c:v>
                </c:pt>
                <c:pt idx="13">
                  <c:v>67.629527770324657</c:v>
                </c:pt>
                <c:pt idx="14">
                  <c:v>67.017171988194264</c:v>
                </c:pt>
                <c:pt idx="15">
                  <c:v>68.822846793667821</c:v>
                </c:pt>
                <c:pt idx="16">
                  <c:v>69.25523209015293</c:v>
                </c:pt>
                <c:pt idx="17">
                  <c:v>70.550375637241743</c:v>
                </c:pt>
                <c:pt idx="18">
                  <c:v>70.787027099543863</c:v>
                </c:pt>
                <c:pt idx="19">
                  <c:v>69.88053394150792</c:v>
                </c:pt>
                <c:pt idx="20">
                  <c:v>69.767507378588675</c:v>
                </c:pt>
                <c:pt idx="21">
                  <c:v>69.733700026831229</c:v>
                </c:pt>
                <c:pt idx="22">
                  <c:v>69.875972632143814</c:v>
                </c:pt>
                <c:pt idx="23">
                  <c:v>65.796686342903143</c:v>
                </c:pt>
                <c:pt idx="24">
                  <c:v>61.805473571236917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DE-4C0E-B9A5-872D9A8A6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673920"/>
        <c:axId val="68675456"/>
      </c:lineChart>
      <c:catAx>
        <c:axId val="68673920"/>
        <c:scaling>
          <c:orientation val="minMax"/>
        </c:scaling>
        <c:delete val="0"/>
        <c:axPos val="b"/>
        <c:numFmt formatCode="[$-410]mmm\-yy;@" sourceLinked="0"/>
        <c:majorTickMark val="out"/>
        <c:minorTickMark val="none"/>
        <c:tickLblPos val="nextTo"/>
        <c:spPr>
          <a:ln>
            <a:solidFill>
              <a:srgbClr val="000099"/>
            </a:solidFill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68675456"/>
        <c:crosses val="autoZero"/>
        <c:auto val="1"/>
        <c:lblAlgn val="ctr"/>
        <c:lblOffset val="100"/>
        <c:tickLblSkip val="1"/>
        <c:noMultiLvlLbl val="1"/>
      </c:catAx>
      <c:valAx>
        <c:axId val="68675456"/>
        <c:scaling>
          <c:orientation val="minMax"/>
          <c:max val="95"/>
          <c:min val="5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000099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6867392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21331394584791402"/>
          <c:y val="0.12513158090183049"/>
          <c:w val="0.56185567010309279"/>
          <c:h val="6.5395095367847392E-2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8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it-IT" sz="1200" dirty="0"/>
              <a:t>Indici dei</a:t>
            </a:r>
            <a:r>
              <a:rPr lang="it-IT" sz="1200" baseline="0" dirty="0"/>
              <a:t> VALORI del</a:t>
            </a:r>
            <a:r>
              <a:rPr lang="it-IT" sz="1200" dirty="0"/>
              <a:t>le</a:t>
            </a:r>
            <a:r>
              <a:rPr lang="it-IT" sz="1200" baseline="0" dirty="0"/>
              <a:t> esportazioni </a:t>
            </a:r>
          </a:p>
          <a:p>
            <a:pPr>
              <a:defRPr sz="1200"/>
            </a:pPr>
            <a:r>
              <a:rPr lang="it-IT" sz="1200" dirty="0"/>
              <a:t>a confronto</a:t>
            </a:r>
          </a:p>
          <a:p>
            <a:pPr>
              <a:defRPr sz="1200"/>
            </a:pPr>
            <a:r>
              <a:rPr lang="it-IT" sz="1200" dirty="0"/>
              <a:t>(valore 2008 = 100)</a:t>
            </a:r>
          </a:p>
        </c:rich>
      </c:tx>
      <c:layout>
        <c:manualLayout>
          <c:xMode val="edge"/>
          <c:yMode val="edge"/>
          <c:x val="0.223835211117142"/>
          <c:y val="3.42978395061728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97896759838268"/>
          <c:y val="0.16505844907407408"/>
          <c:w val="0.86415853679227672"/>
          <c:h val="0.64216165123456781"/>
        </c:manualLayout>
      </c:layout>
      <c:lineChart>
        <c:grouping val="standar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Tessitura serica</c:v>
                </c:pt>
              </c:strCache>
            </c:strRef>
          </c:tx>
          <c:spPr>
            <a:ln>
              <a:solidFill>
                <a:srgbClr val="33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3399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2"/>
            <c:marker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B2-43DE-BA9D-08EAC659E84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B2-43DE-BA9D-08EAC659E840}"/>
                </c:ext>
              </c:extLst>
            </c:dLbl>
            <c:dLbl>
              <c:idx val="11"/>
              <c:layout>
                <c:manualLayout>
                  <c:x val="-3.8372182110319043E-2"/>
                  <c:y val="-2.694830246913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79-4BB0-9110-2140F7C7C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00B0F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Foglio1!$B$2:$B$13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71.259842519685037</c:v>
                </c:pt>
                <c:pt idx="2">
                  <c:v>81.889763779527556</c:v>
                </c:pt>
                <c:pt idx="3">
                  <c:v>89.501312335958005</c:v>
                </c:pt>
                <c:pt idx="4">
                  <c:v>95.275590551181097</c:v>
                </c:pt>
                <c:pt idx="5">
                  <c:v>97.900262467191595</c:v>
                </c:pt>
                <c:pt idx="6">
                  <c:v>100.91863517060366</c:v>
                </c:pt>
                <c:pt idx="7">
                  <c:v>99.737532808398953</c:v>
                </c:pt>
                <c:pt idx="8">
                  <c:v>98.162729658792642</c:v>
                </c:pt>
                <c:pt idx="9">
                  <c:v>99.081364829396321</c:v>
                </c:pt>
                <c:pt idx="10">
                  <c:v>100.7</c:v>
                </c:pt>
                <c:pt idx="11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B2-43DE-BA9D-08EAC659E840}"/>
            </c:ext>
          </c:extLst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Tessitura laniera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1"/>
              <c:layout>
                <c:manualLayout>
                  <c:x val="-7.7469723636120452E-2"/>
                  <c:y val="-4.8996913580246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9-4BB0-9110-2140F7C7C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00B05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Foglio1!$C$2:$C$13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72.096420745069395</c:v>
                </c:pt>
                <c:pt idx="2">
                  <c:v>79.766252739225706</c:v>
                </c:pt>
                <c:pt idx="3">
                  <c:v>91.234477720964207</c:v>
                </c:pt>
                <c:pt idx="4">
                  <c:v>89.773557341124913</c:v>
                </c:pt>
                <c:pt idx="5">
                  <c:v>83.710737764791816</c:v>
                </c:pt>
                <c:pt idx="6">
                  <c:v>88.385682980277579</c:v>
                </c:pt>
                <c:pt idx="7">
                  <c:v>93.718042366691009</c:v>
                </c:pt>
                <c:pt idx="8">
                  <c:v>96.274653031409784</c:v>
                </c:pt>
                <c:pt idx="9">
                  <c:v>97.735573411249092</c:v>
                </c:pt>
                <c:pt idx="10">
                  <c:v>101.1</c:v>
                </c:pt>
                <c:pt idx="11">
                  <c:v>93.8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6B2-43DE-BA9D-08EAC659E840}"/>
            </c:ext>
          </c:extLst>
        </c:ser>
        <c:ser>
          <c:idx val="3"/>
          <c:order val="2"/>
          <c:tx>
            <c:strRef>
              <c:f>Foglio1!$D$1</c:f>
              <c:strCache>
                <c:ptCount val="1"/>
                <c:pt idx="0">
                  <c:v>Tessitura cotoniera-liniera</c:v>
                </c:pt>
              </c:strCache>
            </c:strRef>
          </c:tx>
          <c:spPr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prstClr val="white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1"/>
              <c:layout>
                <c:manualLayout>
                  <c:x val="-3.5557934333499255E-2"/>
                  <c:y val="-2.9398148148148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79-4BB0-9110-2140F7C7C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FFC00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Foglio1!$D$2:$D$13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70.909995027349581</c:v>
                </c:pt>
                <c:pt idx="2">
                  <c:v>79.960218796618605</c:v>
                </c:pt>
                <c:pt idx="3">
                  <c:v>80.556936847339628</c:v>
                </c:pt>
                <c:pt idx="4">
                  <c:v>73.694679264047736</c:v>
                </c:pt>
                <c:pt idx="5">
                  <c:v>69.36847339632024</c:v>
                </c:pt>
                <c:pt idx="6">
                  <c:v>68.274490303331675</c:v>
                </c:pt>
                <c:pt idx="7">
                  <c:v>65.091994032819485</c:v>
                </c:pt>
                <c:pt idx="8">
                  <c:v>63.799104922923924</c:v>
                </c:pt>
                <c:pt idx="9">
                  <c:v>62.555942317255095</c:v>
                </c:pt>
                <c:pt idx="10">
                  <c:v>60.7</c:v>
                </c:pt>
                <c:pt idx="11">
                  <c:v>57.8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6B2-43DE-BA9D-08EAC659E840}"/>
            </c:ext>
          </c:extLst>
        </c:ser>
        <c:ser>
          <c:idx val="0"/>
          <c:order val="3"/>
          <c:tx>
            <c:strRef>
              <c:f>Foglio1!$E$1</c:f>
              <c:strCache>
                <c:ptCount val="1"/>
                <c:pt idx="0">
                  <c:v>Totale Tessitura</c:v>
                </c:pt>
              </c:strCache>
            </c:strRef>
          </c:tx>
          <c:spPr>
            <a:ln>
              <a:solidFill>
                <a:srgbClr val="CC00CC"/>
              </a:solidFill>
            </a:ln>
          </c:spPr>
          <c:marker>
            <c:spPr>
              <a:solidFill>
                <a:srgbClr val="CC00CC"/>
              </a:solidFill>
              <a:ln>
                <a:solidFill>
                  <a:srgbClr val="CC00CC"/>
                </a:solidFill>
              </a:ln>
            </c:spPr>
          </c:marker>
          <c:dLbls>
            <c:dLbl>
              <c:idx val="11"/>
              <c:layout>
                <c:manualLayout>
                  <c:x val="-3.6774492210641163E-2"/>
                  <c:y val="2.9398148148148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79-4BB0-9110-2140F7C7C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CC00CC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Foglio1!$E$2:$E$13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73</c:v>
                </c:pt>
                <c:pt idx="2">
                  <c:v>81.7</c:v>
                </c:pt>
                <c:pt idx="3">
                  <c:v>87.3</c:v>
                </c:pt>
                <c:pt idx="4">
                  <c:v>84.6</c:v>
                </c:pt>
                <c:pt idx="5">
                  <c:v>81.599999999999994</c:v>
                </c:pt>
                <c:pt idx="6">
                  <c:v>84.1</c:v>
                </c:pt>
                <c:pt idx="7">
                  <c:v>85</c:v>
                </c:pt>
                <c:pt idx="8">
                  <c:v>85.2</c:v>
                </c:pt>
                <c:pt idx="9">
                  <c:v>85.7</c:v>
                </c:pt>
                <c:pt idx="10">
                  <c:v>86.5</c:v>
                </c:pt>
                <c:pt idx="11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6B2-43DE-BA9D-08EAC659E84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Tessitura chimica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"/>
              <c:layout>
                <c:manualLayout>
                  <c:x val="-3.2890441808844706E-2"/>
                  <c:y val="-3.1847993827160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79-4BB0-9110-2140F7C7C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Foglio1!$F$2:$F$13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80</c:v>
                </c:pt>
                <c:pt idx="2">
                  <c:v>88.1</c:v>
                </c:pt>
                <c:pt idx="3">
                  <c:v>93.8</c:v>
                </c:pt>
                <c:pt idx="4">
                  <c:v>91.3</c:v>
                </c:pt>
                <c:pt idx="5">
                  <c:v>90.8</c:v>
                </c:pt>
                <c:pt idx="6">
                  <c:v>97.8</c:v>
                </c:pt>
                <c:pt idx="7">
                  <c:v>102</c:v>
                </c:pt>
                <c:pt idx="8">
                  <c:v>103.4</c:v>
                </c:pt>
                <c:pt idx="9">
                  <c:v>105.8</c:v>
                </c:pt>
                <c:pt idx="10">
                  <c:v>107.9</c:v>
                </c:pt>
                <c:pt idx="11">
                  <c:v>105.7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D2-424F-864F-366757620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60416"/>
        <c:axId val="343384896"/>
      </c:lineChart>
      <c:catAx>
        <c:axId val="3433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000"/>
            </a:pPr>
            <a:endParaRPr lang="it-IT"/>
          </a:p>
        </c:txPr>
        <c:crossAx val="343384896"/>
        <c:crosses val="autoZero"/>
        <c:auto val="1"/>
        <c:lblAlgn val="ctr"/>
        <c:lblOffset val="100"/>
        <c:noMultiLvlLbl val="0"/>
      </c:catAx>
      <c:valAx>
        <c:axId val="343384896"/>
        <c:scaling>
          <c:orientation val="minMax"/>
          <c:max val="115"/>
          <c:min val="5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1" baseline="0"/>
            </a:pPr>
            <a:endParaRPr lang="it-IT"/>
          </a:p>
        </c:txPr>
        <c:crossAx val="343360416"/>
        <c:crosses val="autoZero"/>
        <c:crossBetween val="between"/>
        <c:majorUnit val="5"/>
        <c:minorUnit val="0.1"/>
      </c:valAx>
      <c:spPr>
        <a:ln>
          <a:solidFill>
            <a:srgbClr val="4F81BD"/>
          </a:solidFill>
        </a:ln>
      </c:spPr>
    </c:plotArea>
    <c:legend>
      <c:legendPos val="b"/>
      <c:layout>
        <c:manualLayout>
          <c:xMode val="edge"/>
          <c:yMode val="edge"/>
          <c:x val="4.7015363815142576E-2"/>
          <c:y val="0.8615659722222222"/>
          <c:w val="0.9163302985929842"/>
          <c:h val="0.13843402777777777"/>
        </c:manualLayout>
      </c:layout>
      <c:overlay val="0"/>
      <c:txPr>
        <a:bodyPr/>
        <a:lstStyle/>
        <a:p>
          <a:pPr>
            <a:defRPr sz="950" baseline="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rgbClr val="003366"/>
          </a:solidFill>
          <a:latin typeface="Futura-Book" panose="020B0500000000000000" pitchFamily="34" charset="0"/>
          <a:ea typeface="Verdana" pitchFamily="34" charset="0"/>
          <a:cs typeface="Verdana" pitchFamily="34" charset="0"/>
        </a:defRPr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r>
              <a:rPr lang="it-IT" sz="1400"/>
              <a:t>Rilevazioni prezzi seta greggia cinese 5A e 6A </a:t>
            </a:r>
          </a:p>
          <a:p>
            <a:pPr>
              <a:defRPr sz="1400" b="1" i="0" u="none" strike="noStrike" baseline="0">
                <a:solidFill>
                  <a:srgbClr val="003366"/>
                </a:solidFill>
                <a:latin typeface="Verdana"/>
                <a:ea typeface="Verdana"/>
                <a:cs typeface="Verdana"/>
              </a:defRPr>
            </a:pPr>
            <a:r>
              <a:rPr lang="it-IT" sz="1400"/>
              <a:t>CIF "Main European Port", in Euro/Kg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6171839380964586E-2"/>
          <c:y val="9.754766540600969E-2"/>
          <c:w val="0.92216677734560293"/>
          <c:h val="0.82335742278790491"/>
        </c:manualLayout>
      </c:layout>
      <c:lineChart>
        <c:grouping val="standard"/>
        <c:varyColors val="0"/>
        <c:ser>
          <c:idx val="0"/>
          <c:order val="0"/>
          <c:tx>
            <c:strRef>
              <c:f>'DB2013'!$O$5</c:f>
              <c:strCache>
                <c:ptCount val="1"/>
                <c:pt idx="0">
                  <c:v>GRADO 5A, Euro/Kg</c:v>
                </c:pt>
              </c:strCache>
            </c:strRef>
          </c:tx>
          <c:spPr>
            <a:ln w="444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8.0219318353081052E-3"/>
                  <c:y val="4.6031535679537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A3-4459-AC24-30CAAA434F6B}"/>
                </c:ext>
              </c:extLst>
            </c:dLbl>
            <c:dLbl>
              <c:idx val="24"/>
              <c:layout>
                <c:manualLayout>
                  <c:x val="-4.1714045543602106E-2"/>
                  <c:y val="2.876970979971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A3-4459-AC24-30CAAA434F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'DB2013'!$M$83:$M$107</c:f>
              <c:strCache>
                <c:ptCount val="25"/>
                <c:pt idx="0">
                  <c:v>mag-18</c:v>
                </c:pt>
                <c:pt idx="1">
                  <c:v>giu-18</c:v>
                </c:pt>
                <c:pt idx="2">
                  <c:v>lug-18</c:v>
                </c:pt>
                <c:pt idx="3">
                  <c:v>ago-18</c:v>
                </c:pt>
                <c:pt idx="4">
                  <c:v>set-18</c:v>
                </c:pt>
                <c:pt idx="5">
                  <c:v>ott-18</c:v>
                </c:pt>
                <c:pt idx="6">
                  <c:v>nov-18</c:v>
                </c:pt>
                <c:pt idx="7">
                  <c:v>dic.-18</c:v>
                </c:pt>
                <c:pt idx="8">
                  <c:v>gen-19</c:v>
                </c:pt>
                <c:pt idx="9">
                  <c:v>feb-19</c:v>
                </c:pt>
                <c:pt idx="10">
                  <c:v>mar-19</c:v>
                </c:pt>
                <c:pt idx="11">
                  <c:v>apr-19</c:v>
                </c:pt>
                <c:pt idx="12">
                  <c:v>mag-19</c:v>
                </c:pt>
                <c:pt idx="13">
                  <c:v>giu-19</c:v>
                </c:pt>
                <c:pt idx="14">
                  <c:v>lug-19</c:v>
                </c:pt>
                <c:pt idx="15">
                  <c:v>ago-19</c:v>
                </c:pt>
                <c:pt idx="16">
                  <c:v>set-19</c:v>
                </c:pt>
                <c:pt idx="17">
                  <c:v>ott-19</c:v>
                </c:pt>
                <c:pt idx="18">
                  <c:v>nov-19</c:v>
                </c:pt>
                <c:pt idx="19">
                  <c:v>dic-19</c:v>
                </c:pt>
                <c:pt idx="20">
                  <c:v>gen-20</c:v>
                </c:pt>
                <c:pt idx="21">
                  <c:v>feb-20</c:v>
                </c:pt>
                <c:pt idx="22">
                  <c:v>mar-20</c:v>
                </c:pt>
                <c:pt idx="23">
                  <c:v>apr-20</c:v>
                </c:pt>
                <c:pt idx="24">
                  <c:v>mag-20</c:v>
                </c:pt>
              </c:strCache>
            </c:strRef>
          </c:cat>
          <c:val>
            <c:numRef>
              <c:f>'DB2013'!$O$83:$O$107</c:f>
              <c:numCache>
                <c:formatCode>0.000</c:formatCode>
                <c:ptCount val="25"/>
                <c:pt idx="0">
                  <c:v>69.397020088714783</c:v>
                </c:pt>
                <c:pt idx="1">
                  <c:v>69.135396533573982</c:v>
                </c:pt>
                <c:pt idx="2">
                  <c:v>68.114614865751307</c:v>
                </c:pt>
                <c:pt idx="3">
                  <c:v>67.306280262238417</c:v>
                </c:pt>
                <c:pt idx="4">
                  <c:v>65.390339417265423</c:v>
                </c:pt>
                <c:pt idx="5">
                  <c:v>64.481460983454809</c:v>
                </c:pt>
                <c:pt idx="6">
                  <c:v>62.711511948632463</c:v>
                </c:pt>
                <c:pt idx="7">
                  <c:v>61.798641578734383</c:v>
                </c:pt>
                <c:pt idx="8">
                  <c:v>60.327261680993708</c:v>
                </c:pt>
                <c:pt idx="9">
                  <c:v>59.223859399883921</c:v>
                </c:pt>
                <c:pt idx="10">
                  <c:v>58.536395964974012</c:v>
                </c:pt>
                <c:pt idx="11">
                  <c:v>57.368107276011486</c:v>
                </c:pt>
                <c:pt idx="12">
                  <c:v>56.440999231085598</c:v>
                </c:pt>
                <c:pt idx="13">
                  <c:v>55.103999999999999</c:v>
                </c:pt>
                <c:pt idx="14">
                  <c:v>54.912999999999997</c:v>
                </c:pt>
                <c:pt idx="15">
                  <c:v>56.965000000000003</c:v>
                </c:pt>
                <c:pt idx="16">
                  <c:v>58.115000000000002</c:v>
                </c:pt>
                <c:pt idx="17">
                  <c:v>59.607999999999997</c:v>
                </c:pt>
                <c:pt idx="18">
                  <c:v>59.808</c:v>
                </c:pt>
                <c:pt idx="19">
                  <c:v>58.747</c:v>
                </c:pt>
                <c:pt idx="20">
                  <c:v>58.69</c:v>
                </c:pt>
                <c:pt idx="21">
                  <c:v>59.122999999999998</c:v>
                </c:pt>
                <c:pt idx="22">
                  <c:v>58.805999999999997</c:v>
                </c:pt>
                <c:pt idx="23">
                  <c:v>56.128</c:v>
                </c:pt>
                <c:pt idx="24">
                  <c:v>51.981999999999999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A3-4459-AC24-30CAAA434F6B}"/>
            </c:ext>
          </c:extLst>
        </c:ser>
        <c:ser>
          <c:idx val="1"/>
          <c:order val="1"/>
          <c:tx>
            <c:strRef>
              <c:f>'DB2013'!$P$5</c:f>
              <c:strCache>
                <c:ptCount val="1"/>
                <c:pt idx="0">
                  <c:v>GRADO 6A, Euro/Kg</c:v>
                </c:pt>
              </c:strCache>
            </c:strRef>
          </c:tx>
          <c:spPr>
            <a:ln w="4445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2087727341232534E-3"/>
                  <c:y val="-3.7400622739623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A3-4459-AC24-30CAAA434F6B}"/>
                </c:ext>
              </c:extLst>
            </c:dLbl>
            <c:dLbl>
              <c:idx val="24"/>
              <c:layout>
                <c:manualLayout>
                  <c:x val="-1.1765364110628358E-16"/>
                  <c:y val="-4.315456469956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A3-4459-AC24-30CAAA434F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'DB2013'!$M$83:$M$107</c:f>
              <c:strCache>
                <c:ptCount val="25"/>
                <c:pt idx="0">
                  <c:v>mag-18</c:v>
                </c:pt>
                <c:pt idx="1">
                  <c:v>giu-18</c:v>
                </c:pt>
                <c:pt idx="2">
                  <c:v>lug-18</c:v>
                </c:pt>
                <c:pt idx="3">
                  <c:v>ago-18</c:v>
                </c:pt>
                <c:pt idx="4">
                  <c:v>set-18</c:v>
                </c:pt>
                <c:pt idx="5">
                  <c:v>ott-18</c:v>
                </c:pt>
                <c:pt idx="6">
                  <c:v>nov-18</c:v>
                </c:pt>
                <c:pt idx="7">
                  <c:v>dic.-18</c:v>
                </c:pt>
                <c:pt idx="8">
                  <c:v>gen-19</c:v>
                </c:pt>
                <c:pt idx="9">
                  <c:v>feb-19</c:v>
                </c:pt>
                <c:pt idx="10">
                  <c:v>mar-19</c:v>
                </c:pt>
                <c:pt idx="11">
                  <c:v>apr-19</c:v>
                </c:pt>
                <c:pt idx="12">
                  <c:v>mag-19</c:v>
                </c:pt>
                <c:pt idx="13">
                  <c:v>giu-19</c:v>
                </c:pt>
                <c:pt idx="14">
                  <c:v>lug-19</c:v>
                </c:pt>
                <c:pt idx="15">
                  <c:v>ago-19</c:v>
                </c:pt>
                <c:pt idx="16">
                  <c:v>set-19</c:v>
                </c:pt>
                <c:pt idx="17">
                  <c:v>ott-19</c:v>
                </c:pt>
                <c:pt idx="18">
                  <c:v>nov-19</c:v>
                </c:pt>
                <c:pt idx="19">
                  <c:v>dic-19</c:v>
                </c:pt>
                <c:pt idx="20">
                  <c:v>gen-20</c:v>
                </c:pt>
                <c:pt idx="21">
                  <c:v>feb-20</c:v>
                </c:pt>
                <c:pt idx="22">
                  <c:v>mar-20</c:v>
                </c:pt>
                <c:pt idx="23">
                  <c:v>apr-20</c:v>
                </c:pt>
                <c:pt idx="24">
                  <c:v>mag-20</c:v>
                </c:pt>
              </c:strCache>
            </c:strRef>
          </c:cat>
          <c:val>
            <c:numRef>
              <c:f>'DB2013'!$P$83:$P$107</c:f>
              <c:numCache>
                <c:formatCode>0.000</c:formatCode>
                <c:ptCount val="25"/>
                <c:pt idx="0">
                  <c:v>72.261354004072928</c:v>
                </c:pt>
                <c:pt idx="1">
                  <c:v>72.095321591770741</c:v>
                </c:pt>
                <c:pt idx="2">
                  <c:v>70.717721897568239</c:v>
                </c:pt>
                <c:pt idx="3">
                  <c:v>70.18339491769683</c:v>
                </c:pt>
                <c:pt idx="4">
                  <c:v>68.372750818911783</c:v>
                </c:pt>
                <c:pt idx="5">
                  <c:v>67.495827421070047</c:v>
                </c:pt>
                <c:pt idx="6">
                  <c:v>66.13476020277291</c:v>
                </c:pt>
                <c:pt idx="7">
                  <c:v>65.343195307839451</c:v>
                </c:pt>
                <c:pt idx="8">
                  <c:v>64.177652929911545</c:v>
                </c:pt>
                <c:pt idx="9">
                  <c:v>63.451458985326369</c:v>
                </c:pt>
                <c:pt idx="10">
                  <c:v>62.697171686218255</c:v>
                </c:pt>
                <c:pt idx="11">
                  <c:v>61.474540802642231</c:v>
                </c:pt>
                <c:pt idx="12">
                  <c:v>61.278991067008221</c:v>
                </c:pt>
                <c:pt idx="13">
                  <c:v>59.884116183190763</c:v>
                </c:pt>
                <c:pt idx="14">
                  <c:v>59.743944218976111</c:v>
                </c:pt>
                <c:pt idx="15">
                  <c:v>61.856560904592605</c:v>
                </c:pt>
                <c:pt idx="16">
                  <c:v>62.882128378946682</c:v>
                </c:pt>
                <c:pt idx="17">
                  <c:v>63.791073490218217</c:v>
                </c:pt>
                <c:pt idx="18">
                  <c:v>64.035159845440603</c:v>
                </c:pt>
                <c:pt idx="19">
                  <c:v>62.879527364719998</c:v>
                </c:pt>
                <c:pt idx="20">
                  <c:v>62.851345337635294</c:v>
                </c:pt>
                <c:pt idx="21">
                  <c:v>63.946538309794796</c:v>
                </c:pt>
                <c:pt idx="22">
                  <c:v>63.159582616685476</c:v>
                </c:pt>
                <c:pt idx="23">
                  <c:v>60.575669397530028</c:v>
                </c:pt>
                <c:pt idx="24">
                  <c:v>56.692907199945807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A3-4459-AC24-30CAAA434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321280"/>
        <c:axId val="68322816"/>
      </c:lineChart>
      <c:catAx>
        <c:axId val="68321280"/>
        <c:scaling>
          <c:orientation val="minMax"/>
        </c:scaling>
        <c:delete val="0"/>
        <c:axPos val="b"/>
        <c:numFmt formatCode="[$-410]mmm\-yy;@" sourceLinked="0"/>
        <c:majorTickMark val="out"/>
        <c:minorTickMark val="none"/>
        <c:tickLblPos val="nextTo"/>
        <c:spPr>
          <a:ln>
            <a:solidFill>
              <a:srgbClr val="000099"/>
            </a:solidFill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68322816"/>
        <c:crosses val="autoZero"/>
        <c:auto val="1"/>
        <c:lblAlgn val="ctr"/>
        <c:lblOffset val="100"/>
        <c:tickLblSkip val="1"/>
        <c:noMultiLvlLbl val="1"/>
      </c:catAx>
      <c:valAx>
        <c:axId val="68322816"/>
        <c:scaling>
          <c:orientation val="minMax"/>
          <c:max val="80"/>
          <c:min val="4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rgbClr val="000099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6832128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21821309510259165"/>
          <c:y val="0.12928269411342289"/>
          <c:w val="0.56185567010309279"/>
          <c:h val="6.5395095367847392E-2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8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2478648965438"/>
          <c:y val="5.8343763281311405E-2"/>
          <c:w val="0.82189608098719102"/>
          <c:h val="0.87187500000000018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E6-48C6-BA6D-C3AE63C8A7AF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E6-48C6-BA6D-C3AE63C8A7AF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E6-48C6-BA6D-C3AE63C8A7AF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E6-48C6-BA6D-C3AE63C8A7AF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E6-48C6-BA6D-C3AE63C8A7AF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E6-48C6-BA6D-C3AE63C8A7AF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FE6-48C6-BA6D-C3AE63C8A7AF}"/>
              </c:ext>
            </c:extLst>
          </c:dPt>
          <c:dPt>
            <c:idx val="7"/>
            <c:invertIfNegative val="0"/>
            <c:bubble3D val="1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E6-48C6-BA6D-C3AE63C8A7AF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FE6-48C6-BA6D-C3AE63C8A7AF}"/>
              </c:ext>
            </c:extLst>
          </c:dPt>
          <c:dPt>
            <c:idx val="9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4EE-4D82-8CCB-EE6C4C9F911F}"/>
              </c:ext>
            </c:extLst>
          </c:dPt>
          <c:dLbls>
            <c:dLbl>
              <c:idx val="0"/>
              <c:layout>
                <c:manualLayout>
                  <c:x val="-0.1201159080172427"/>
                  <c:y val="6.58638373974493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67D139-C001-4BB9-9600-4F2076186E33}" type="YVALUE">
                      <a:rPr lang="en-US" smtClean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[VALORE Y]</a:t>
                    </a:fld>
                    <a:r>
                      <a:rPr lang="en-US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71586762811071"/>
                      <c:h val="6.05894172838432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E6-48C6-BA6D-C3AE63C8A7AF}"/>
                </c:ext>
              </c:extLst>
            </c:dLbl>
            <c:dLbl>
              <c:idx val="1"/>
              <c:layout>
                <c:manualLayout>
                  <c:x val="-4.8574783373847442E-2"/>
                  <c:y val="5.4490794371435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E6-48C6-BA6D-C3AE63C8A7AF}"/>
                </c:ext>
              </c:extLst>
            </c:dLbl>
            <c:dLbl>
              <c:idx val="2"/>
              <c:layout>
                <c:manualLayout>
                  <c:x val="-0.26727094526742201"/>
                  <c:y val="0.111358970463923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E6-48C6-BA6D-C3AE63C8A7AF}"/>
                </c:ext>
              </c:extLst>
            </c:dLbl>
            <c:dLbl>
              <c:idx val="3"/>
              <c:layout>
                <c:manualLayout>
                  <c:x val="-3.9301573133418338E-2"/>
                  <c:y val="3.0729386031028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E6-48C6-BA6D-C3AE63C8A7AF}"/>
                </c:ext>
              </c:extLst>
            </c:dLbl>
            <c:dLbl>
              <c:idx val="4"/>
              <c:layout>
                <c:manualLayout>
                  <c:x val="-0.19132916185828278"/>
                  <c:y val="-5.7840880124361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E6-48C6-BA6D-C3AE63C8A7AF}"/>
                </c:ext>
              </c:extLst>
            </c:dLbl>
            <c:dLbl>
              <c:idx val="5"/>
              <c:layout>
                <c:manualLayout>
                  <c:x val="-0.1402950888935835"/>
                  <c:y val="6.0534470430589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E6-48C6-BA6D-C3AE63C8A7AF}"/>
                </c:ext>
              </c:extLst>
            </c:dLbl>
            <c:dLbl>
              <c:idx val="6"/>
              <c:layout>
                <c:manualLayout>
                  <c:x val="-0.19400384291471973"/>
                  <c:y val="4.99397615258788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9194BC-70AE-4C46-BCAD-74120A0B323F}" type="YVALUE">
                      <a:rPr lang="en-US" smtClean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[VALORE Y]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Stati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Uniti</a:t>
                    </a:r>
                    <a:r>
                      <a:rPr lang="en-US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7822839614551"/>
                      <c:h val="6.05894172838432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FE6-48C6-BA6D-C3AE63C8A7AF}"/>
                </c:ext>
              </c:extLst>
            </c:dLbl>
            <c:dLbl>
              <c:idx val="7"/>
              <c:layout>
                <c:manualLayout>
                  <c:x val="-0.18314118328779436"/>
                  <c:y val="6.05834447997939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8766D5-CC1F-4FA9-8690-FA10284BA436}" type="YVALUE">
                      <a:rPr lang="en-US" smtClean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[VALORE Y]</a:t>
                    </a:fld>
                    <a:r>
                      <a:rPr lang="en-US" dirty="0"/>
                      <a:t> Medio </a:t>
                    </a:r>
                    <a:r>
                      <a:rPr lang="en-US" dirty="0" err="1"/>
                      <a:t>Oriente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60098588785113"/>
                      <c:h val="0.11216778953348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FE6-48C6-BA6D-C3AE63C8A7AF}"/>
                </c:ext>
              </c:extLst>
            </c:dLbl>
            <c:dLbl>
              <c:idx val="8"/>
              <c:layout>
                <c:manualLayout>
                  <c:x val="-4.5707465292367411E-2"/>
                  <c:y val="3.9442284661490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FE6-48C6-BA6D-C3AE63C8A7AF}"/>
                </c:ext>
              </c:extLst>
            </c:dLbl>
            <c:dLbl>
              <c:idx val="9"/>
              <c:layout>
                <c:manualLayout>
                  <c:x val="-0.21232944189304534"/>
                  <c:y val="-2.0776121913211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4EE-4D82-8CCB-EE6C4C9F9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Foglio1!$J$4:$J$13</c:f>
              <c:numCache>
                <c:formatCode>0.0%</c:formatCode>
                <c:ptCount val="10"/>
                <c:pt idx="0">
                  <c:v>-0.30199999999999999</c:v>
                </c:pt>
                <c:pt idx="1">
                  <c:v>0.56000000000000005</c:v>
                </c:pt>
                <c:pt idx="2">
                  <c:v>0.06</c:v>
                </c:pt>
                <c:pt idx="3">
                  <c:v>0.29099999999999998</c:v>
                </c:pt>
                <c:pt idx="4">
                  <c:v>-0.107</c:v>
                </c:pt>
                <c:pt idx="5">
                  <c:v>0.10100000000000001</c:v>
                </c:pt>
                <c:pt idx="6">
                  <c:v>-0.13</c:v>
                </c:pt>
                <c:pt idx="7">
                  <c:v>0.19400000000000001</c:v>
                </c:pt>
                <c:pt idx="8">
                  <c:v>0.29799999999999999</c:v>
                </c:pt>
                <c:pt idx="9">
                  <c:v>-0.157</c:v>
                </c:pt>
              </c:numCache>
            </c:numRef>
          </c:xVal>
          <c:yVal>
            <c:numRef>
              <c:f>Foglio1!$I$4:$I$13</c:f>
              <c:numCache>
                <c:formatCode>#,##0</c:formatCode>
                <c:ptCount val="10"/>
                <c:pt idx="0">
                  <c:v>9518</c:v>
                </c:pt>
                <c:pt idx="1">
                  <c:v>12468</c:v>
                </c:pt>
                <c:pt idx="2">
                  <c:v>49217</c:v>
                </c:pt>
                <c:pt idx="3">
                  <c:v>12803</c:v>
                </c:pt>
                <c:pt idx="4">
                  <c:v>13502</c:v>
                </c:pt>
                <c:pt idx="5">
                  <c:v>12663</c:v>
                </c:pt>
                <c:pt idx="6">
                  <c:v>10875</c:v>
                </c:pt>
                <c:pt idx="7">
                  <c:v>7816</c:v>
                </c:pt>
                <c:pt idx="8">
                  <c:v>7355</c:v>
                </c:pt>
                <c:pt idx="9">
                  <c:v>11895</c:v>
                </c:pt>
              </c:numCache>
            </c:numRef>
          </c:yVal>
          <c:bubbleSize>
            <c:numRef>
              <c:f>Foglio1!$I$4:$I$13</c:f>
              <c:numCache>
                <c:formatCode>#,##0</c:formatCode>
                <c:ptCount val="10"/>
                <c:pt idx="0">
                  <c:v>9518</c:v>
                </c:pt>
                <c:pt idx="1">
                  <c:v>12468</c:v>
                </c:pt>
                <c:pt idx="2">
                  <c:v>49217</c:v>
                </c:pt>
                <c:pt idx="3">
                  <c:v>12803</c:v>
                </c:pt>
                <c:pt idx="4">
                  <c:v>13502</c:v>
                </c:pt>
                <c:pt idx="5">
                  <c:v>12663</c:v>
                </c:pt>
                <c:pt idx="6">
                  <c:v>10875</c:v>
                </c:pt>
                <c:pt idx="7">
                  <c:v>7816</c:v>
                </c:pt>
                <c:pt idx="8">
                  <c:v>7355</c:v>
                </c:pt>
                <c:pt idx="9">
                  <c:v>11895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2-7FE6-48C6-BA6D-C3AE63C8A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60000000000000009"/>
          <c:min val="-0.35000000000000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5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15000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0722761596548"/>
          <c:y val="1.9550843253968251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60-4DF8-90C5-42E4A9F8A1F0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60-4DF8-90C5-42E4A9F8A1F0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60-4DF8-90C5-42E4A9F8A1F0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60-4DF8-90C5-42E4A9F8A1F0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960-4DF8-90C5-42E4A9F8A1F0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960-4DF8-90C5-42E4A9F8A1F0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960-4DF8-90C5-42E4A9F8A1F0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960-4DF8-90C5-42E4A9F8A1F0}"/>
              </c:ext>
            </c:extLst>
          </c:dPt>
          <c:dPt>
            <c:idx val="8"/>
            <c:invertIfNegative val="0"/>
            <c:bubble3D val="1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960-4DF8-90C5-42E4A9F8A1F0}"/>
              </c:ext>
            </c:extLst>
          </c:dPt>
          <c:dPt>
            <c:idx val="9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BA8-4C40-B276-2BA898F1AFA2}"/>
              </c:ext>
            </c:extLst>
          </c:dPt>
          <c:dLbls>
            <c:dLbl>
              <c:idx val="0"/>
              <c:layout>
                <c:manualLayout>
                  <c:x val="-0.18277346278317153"/>
                  <c:y val="-2.1555803571428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60-4DF8-90C5-42E4A9F8A1F0}"/>
                </c:ext>
              </c:extLst>
            </c:dLbl>
            <c:dLbl>
              <c:idx val="1"/>
              <c:layout>
                <c:manualLayout>
                  <c:x val="-0.12020927723840345"/>
                  <c:y val="5.6764136904761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60-4DF8-90C5-42E4A9F8A1F0}"/>
                </c:ext>
              </c:extLst>
            </c:dLbl>
            <c:dLbl>
              <c:idx val="2"/>
              <c:layout>
                <c:manualLayout>
                  <c:x val="-0.23302076591154261"/>
                  <c:y val="0.10190947420634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60-4DF8-90C5-42E4A9F8A1F0}"/>
                </c:ext>
              </c:extLst>
            </c:dLbl>
            <c:dLbl>
              <c:idx val="3"/>
              <c:layout>
                <c:manualLayout>
                  <c:x val="-4.2867853290183389E-2"/>
                  <c:y val="-4.5005456349206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60-4DF8-90C5-42E4A9F8A1F0}"/>
                </c:ext>
              </c:extLst>
            </c:dLbl>
            <c:dLbl>
              <c:idx val="4"/>
              <c:layout>
                <c:manualLayout>
                  <c:x val="-3.2648597626752963E-2"/>
                  <c:y val="-2.6319196428571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60-4DF8-90C5-42E4A9F8A1F0}"/>
                </c:ext>
              </c:extLst>
            </c:dLbl>
            <c:dLbl>
              <c:idx val="5"/>
              <c:layout>
                <c:manualLayout>
                  <c:x val="-3.6001348435814456E-2"/>
                  <c:y val="2.79712301587301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60-4DF8-90C5-42E4A9F8A1F0}"/>
                </c:ext>
              </c:extLst>
            </c:dLbl>
            <c:dLbl>
              <c:idx val="6"/>
              <c:layout>
                <c:manualLayout>
                  <c:x val="-0.16702993527508089"/>
                  <c:y val="4.1019841269841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60-4DF8-90C5-42E4A9F8A1F0}"/>
                </c:ext>
              </c:extLst>
            </c:dLbl>
            <c:dLbl>
              <c:idx val="7"/>
              <c:layout>
                <c:manualLayout>
                  <c:x val="-2.8265372168284789E-2"/>
                  <c:y val="1.8898809523809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60-4DF8-90C5-42E4A9F8A1F0}"/>
                </c:ext>
              </c:extLst>
            </c:dLbl>
            <c:dLbl>
              <c:idx val="8"/>
              <c:layout>
                <c:manualLayout>
                  <c:x val="-0.1470355987055017"/>
                  <c:y val="7.54888392857142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BA5C1B-F078-4897-B7B8-16EEE91977F0}" type="YVALUE">
                      <a:rPr lang="en-US" smtClean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[VALORE Y]</a:t>
                    </a:fld>
                    <a:r>
                      <a:rPr lang="en-US" dirty="0"/>
                      <a:t> Medio </a:t>
                    </a:r>
                    <a:r>
                      <a:rPr lang="en-US" dirty="0" err="1"/>
                      <a:t>Oriente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7394822006472"/>
                      <c:h val="0.106998759920634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960-4DF8-90C5-42E4A9F8A1F0}"/>
                </c:ext>
              </c:extLst>
            </c:dLbl>
            <c:dLbl>
              <c:idx val="9"/>
              <c:layout>
                <c:manualLayout>
                  <c:x val="-3.1433656957928803E-2"/>
                  <c:y val="5.81175595238095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BA8-4C40-B276-2BA898F1A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Foglio1!$J$4:$J$13</c:f>
              <c:numCache>
                <c:formatCode>0.0%</c:formatCode>
                <c:ptCount val="10"/>
                <c:pt idx="0">
                  <c:v>-0.27</c:v>
                </c:pt>
                <c:pt idx="1">
                  <c:v>0.59399999999999997</c:v>
                </c:pt>
                <c:pt idx="2">
                  <c:v>7.0000000000000007E-2</c:v>
                </c:pt>
                <c:pt idx="3">
                  <c:v>0.158</c:v>
                </c:pt>
                <c:pt idx="4">
                  <c:v>-0.221</c:v>
                </c:pt>
                <c:pt idx="5">
                  <c:v>0.23599999999999999</c:v>
                </c:pt>
                <c:pt idx="6">
                  <c:v>-0.252</c:v>
                </c:pt>
                <c:pt idx="7">
                  <c:v>0.23799999999999999</c:v>
                </c:pt>
                <c:pt idx="8">
                  <c:v>-0.21</c:v>
                </c:pt>
                <c:pt idx="9">
                  <c:v>-0.2</c:v>
                </c:pt>
              </c:numCache>
            </c:numRef>
          </c:xVal>
          <c:yVal>
            <c:numRef>
              <c:f>Foglio1!$I$4:$I$13</c:f>
              <c:numCache>
                <c:formatCode>General</c:formatCode>
                <c:ptCount val="10"/>
                <c:pt idx="0">
                  <c:v>52</c:v>
                </c:pt>
                <c:pt idx="1">
                  <c:v>80</c:v>
                </c:pt>
                <c:pt idx="2">
                  <c:v>166</c:v>
                </c:pt>
                <c:pt idx="3">
                  <c:v>86</c:v>
                </c:pt>
                <c:pt idx="4">
                  <c:v>60</c:v>
                </c:pt>
                <c:pt idx="5">
                  <c:v>55</c:v>
                </c:pt>
                <c:pt idx="6">
                  <c:v>43</c:v>
                </c:pt>
                <c:pt idx="7">
                  <c:v>38</c:v>
                </c:pt>
                <c:pt idx="8">
                  <c:v>39</c:v>
                </c:pt>
                <c:pt idx="9">
                  <c:v>49</c:v>
                </c:pt>
              </c:numCache>
            </c:numRef>
          </c:yVal>
          <c:bubbleSize>
            <c:numRef>
              <c:f>Foglio1!$I$4:$I$13</c:f>
              <c:numCache>
                <c:formatCode>General</c:formatCode>
                <c:ptCount val="10"/>
                <c:pt idx="0">
                  <c:v>52</c:v>
                </c:pt>
                <c:pt idx="1">
                  <c:v>80</c:v>
                </c:pt>
                <c:pt idx="2">
                  <c:v>166</c:v>
                </c:pt>
                <c:pt idx="3">
                  <c:v>86</c:v>
                </c:pt>
                <c:pt idx="4">
                  <c:v>60</c:v>
                </c:pt>
                <c:pt idx="5">
                  <c:v>55</c:v>
                </c:pt>
                <c:pt idx="6">
                  <c:v>43</c:v>
                </c:pt>
                <c:pt idx="7">
                  <c:v>38</c:v>
                </c:pt>
                <c:pt idx="8">
                  <c:v>39</c:v>
                </c:pt>
                <c:pt idx="9">
                  <c:v>49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2-E960-4DF8-90C5-42E4A9F8A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60000000000000009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30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22623214964512"/>
          <c:y val="2.7395870831177761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42-46DA-861B-4BDF250CD9AE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42-46DA-861B-4BDF250CD9AE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42-46DA-861B-4BDF250CD9AE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42-46DA-861B-4BDF250CD9AE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A42-46DA-861B-4BDF250CD9AE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A42-46DA-861B-4BDF250CD9AE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A42-46DA-861B-4BDF250CD9AE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A42-46DA-861B-4BDF250CD9AE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A42-46DA-861B-4BDF250CD9AE}"/>
              </c:ext>
            </c:extLst>
          </c:dPt>
          <c:dLbls>
            <c:dLbl>
              <c:idx val="0"/>
              <c:layout>
                <c:manualLayout>
                  <c:x val="-5.4988123403136732E-2"/>
                  <c:y val="-3.6116304360963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94695246146247E-2"/>
                      <c:h val="5.4129607243380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42-46DA-861B-4BDF250CD9AE}"/>
                </c:ext>
              </c:extLst>
            </c:dLbl>
            <c:dLbl>
              <c:idx val="1"/>
              <c:layout>
                <c:manualLayout>
                  <c:x val="-2.4094787724742901E-2"/>
                  <c:y val="-1.8058211426582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42-46DA-861B-4BDF250CD9AE}"/>
                </c:ext>
              </c:extLst>
            </c:dLbl>
            <c:dLbl>
              <c:idx val="2"/>
              <c:layout>
                <c:manualLayout>
                  <c:x val="-0.15018339697146779"/>
                  <c:y val="-1.5048509522151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42-46DA-861B-4BDF250CD9AE}"/>
                </c:ext>
              </c:extLst>
            </c:dLbl>
            <c:dLbl>
              <c:idx val="3"/>
              <c:layout>
                <c:manualLayout>
                  <c:x val="-0.22816138744371381"/>
                  <c:y val="-3.3106720948733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42-46DA-861B-4BDF250CD9A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42-46DA-861B-4BDF250CD9AE}"/>
                </c:ext>
              </c:extLst>
            </c:dLbl>
            <c:dLbl>
              <c:idx val="5"/>
              <c:layout>
                <c:manualLayout>
                  <c:x val="-0.13372163942424981"/>
                  <c:y val="-1.5048509522151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42-46DA-861B-4BDF250CD9AE}"/>
                </c:ext>
              </c:extLst>
            </c:dLbl>
            <c:dLbl>
              <c:idx val="6"/>
              <c:layout>
                <c:manualLayout>
                  <c:x val="-0.23176833638758554"/>
                  <c:y val="1.5048509522151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42-46DA-861B-4BDF250CD9AE}"/>
                </c:ext>
              </c:extLst>
            </c:dLbl>
            <c:dLbl>
              <c:idx val="7"/>
              <c:layout>
                <c:manualLayout>
                  <c:x val="1.9800395634405065E-2"/>
                  <c:y val="1.20388076177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42-46DA-861B-4BDF250CD9AE}"/>
                </c:ext>
              </c:extLst>
            </c:dLbl>
            <c:dLbl>
              <c:idx val="8"/>
              <c:layout>
                <c:manualLayout>
                  <c:x val="-3.8283822297365135E-2"/>
                  <c:y val="-5.7184336184176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42-46DA-861B-4BDF250CD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Foglio1!$J$4:$J$12</c:f>
              <c:numCache>
                <c:formatCode>0.00%</c:formatCode>
                <c:ptCount val="9"/>
                <c:pt idx="0">
                  <c:v>-0.40799999999999997</c:v>
                </c:pt>
                <c:pt idx="1">
                  <c:v>6.8000000000000005E-2</c:v>
                </c:pt>
                <c:pt idx="2">
                  <c:v>-0.13100000000000001</c:v>
                </c:pt>
                <c:pt idx="3">
                  <c:v>-9.8000000000000004E-2</c:v>
                </c:pt>
                <c:pt idx="4">
                  <c:v>-6.7000000000000004E-2</c:v>
                </c:pt>
                <c:pt idx="5">
                  <c:v>0.38800000000000001</c:v>
                </c:pt>
              </c:numCache>
            </c:numRef>
          </c:xVal>
          <c:yVal>
            <c:numRef>
              <c:f>Foglio1!$I$4:$I$12</c:f>
              <c:numCache>
                <c:formatCode>#,##0</c:formatCode>
                <c:ptCount val="9"/>
                <c:pt idx="0">
                  <c:v>11</c:v>
                </c:pt>
                <c:pt idx="1">
                  <c:v>29</c:v>
                </c:pt>
                <c:pt idx="2">
                  <c:v>36</c:v>
                </c:pt>
                <c:pt idx="3">
                  <c:v>126</c:v>
                </c:pt>
                <c:pt idx="4">
                  <c:v>250</c:v>
                </c:pt>
                <c:pt idx="5">
                  <c:v>30</c:v>
                </c:pt>
              </c:numCache>
            </c:numRef>
          </c:yVal>
          <c:bubbleSize>
            <c:numRef>
              <c:f>Foglio1!$I$4:$I$12</c:f>
              <c:numCache>
                <c:formatCode>#,##0</c:formatCode>
                <c:ptCount val="9"/>
                <c:pt idx="0">
                  <c:v>11</c:v>
                </c:pt>
                <c:pt idx="1">
                  <c:v>29</c:v>
                </c:pt>
                <c:pt idx="2">
                  <c:v>36</c:v>
                </c:pt>
                <c:pt idx="3">
                  <c:v>126</c:v>
                </c:pt>
                <c:pt idx="4">
                  <c:v>250</c:v>
                </c:pt>
                <c:pt idx="5">
                  <c:v>30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1A42-46DA-861B-4BDF250CD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5"/>
          <c:min val="-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8942358790479"/>
          <c:y val="2.1376467022317058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70-432C-9F6A-E994FC4A3715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70-432C-9F6A-E994FC4A3715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70-432C-9F6A-E994FC4A3715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70-432C-9F6A-E994FC4A3715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F0B-4859-917D-6D54D6172532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F0B-4859-917D-6D54D6172532}"/>
              </c:ext>
            </c:extLst>
          </c:dPt>
          <c:dLbls>
            <c:dLbl>
              <c:idx val="0"/>
              <c:layout>
                <c:manualLayout>
                  <c:x val="-1.3743425793018177E-2"/>
                  <c:y val="-1.05338381733053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07AB7D-97CE-49F9-9A65-959FB87606AE}" type="YVALUE">
                      <a:rPr lang="en-US" smtClean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[VALORE Y]</a:t>
                    </a:fld>
                    <a:r>
                      <a:rPr lang="en-US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51104920655632E-2"/>
                      <c:h val="4.51005015300897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70-432C-9F6A-E994FC4A3715}"/>
                </c:ext>
              </c:extLst>
            </c:dLbl>
            <c:dLbl>
              <c:idx val="1"/>
              <c:layout>
                <c:manualLayout>
                  <c:x val="-0.16916940414659654"/>
                  <c:y val="-1.20388076177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410F87-21EB-4637-8E04-095A011A357A}" type="YVALUE">
                      <a:rPr lang="en-US" smtClean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[VALORE Y]</a:t>
                    </a:fld>
                    <a:r>
                      <a:rPr lang="en-US" dirty="0"/>
                      <a:t> </a:t>
                    </a:r>
                    <a:r>
                      <a:rPr lang="en-US" baseline="0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70904039744994"/>
                      <c:h val="6.31134489359044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70-432C-9F6A-E994FC4A3715}"/>
                </c:ext>
              </c:extLst>
            </c:dLbl>
            <c:dLbl>
              <c:idx val="2"/>
              <c:layout>
                <c:manualLayout>
                  <c:x val="-9.2531785971620983E-2"/>
                  <c:y val="4.5145528566455283E-2"/>
                </c:manualLayout>
              </c:layout>
              <c:tx>
                <c:rich>
                  <a:bodyPr/>
                  <a:lstStyle/>
                  <a:p>
                    <a:fld id="{E1529336-22BD-4F03-9BF3-D68282DD5E91}" type="YVALUE">
                      <a:rPr lang="en-US" smtClean="0"/>
                      <a:pPr/>
                      <a:t>[VALORE Y]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70-432C-9F6A-E994FC4A3715}"/>
                </c:ext>
              </c:extLst>
            </c:dLbl>
            <c:dLbl>
              <c:idx val="3"/>
              <c:layout>
                <c:manualLayout>
                  <c:x val="-0.21321493614438014"/>
                  <c:y val="-1.5048509522151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70-432C-9F6A-E994FC4A3715}"/>
                </c:ext>
              </c:extLst>
            </c:dLbl>
            <c:dLbl>
              <c:idx val="4"/>
              <c:layout>
                <c:manualLayout>
                  <c:x val="-0.2341658770999166"/>
                  <c:y val="-6.0194038088607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0B-4859-917D-6D54D61725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0B-4859-917D-6D54D6172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Foglio1!$J$4:$J$9</c:f>
              <c:numCache>
                <c:formatCode>0.00%</c:formatCode>
                <c:ptCount val="6"/>
                <c:pt idx="0">
                  <c:v>-0.44400000000000001</c:v>
                </c:pt>
                <c:pt idx="1">
                  <c:v>0.38800000000000001</c:v>
                </c:pt>
                <c:pt idx="2">
                  <c:v>0.20100000000000001</c:v>
                </c:pt>
                <c:pt idx="3">
                  <c:v>-0.13800000000000001</c:v>
                </c:pt>
                <c:pt idx="4">
                  <c:v>-0.12</c:v>
                </c:pt>
                <c:pt idx="5">
                  <c:v>-0.124</c:v>
                </c:pt>
              </c:numCache>
            </c:numRef>
          </c:xVal>
          <c:yVal>
            <c:numRef>
              <c:f>Foglio1!$I$4:$I$9</c:f>
              <c:numCache>
                <c:formatCode>#,##0</c:formatCode>
                <c:ptCount val="6"/>
                <c:pt idx="0">
                  <c:v>1273</c:v>
                </c:pt>
                <c:pt idx="1">
                  <c:v>5351</c:v>
                </c:pt>
                <c:pt idx="2">
                  <c:v>2669</c:v>
                </c:pt>
                <c:pt idx="3">
                  <c:v>6834</c:v>
                </c:pt>
                <c:pt idx="4">
                  <c:v>11215</c:v>
                </c:pt>
                <c:pt idx="5">
                  <c:v>25000</c:v>
                </c:pt>
              </c:numCache>
            </c:numRef>
          </c:yVal>
          <c:bubbleSize>
            <c:numRef>
              <c:f>Foglio1!$I$4:$I$9</c:f>
              <c:numCache>
                <c:formatCode>#,##0</c:formatCode>
                <c:ptCount val="6"/>
                <c:pt idx="0">
                  <c:v>1273</c:v>
                </c:pt>
                <c:pt idx="1">
                  <c:v>5351</c:v>
                </c:pt>
                <c:pt idx="2">
                  <c:v>2669</c:v>
                </c:pt>
                <c:pt idx="3">
                  <c:v>6834</c:v>
                </c:pt>
                <c:pt idx="4">
                  <c:v>11215</c:v>
                </c:pt>
                <c:pt idx="5">
                  <c:v>25000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E670-432C-9F6A-E994FC4A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5"/>
          <c:min val="-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3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4000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9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7431780424715"/>
          <c:y val="3.3106720948733875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E-483A-B13A-06FB2EA30A5B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E-483A-B13A-06FB2EA30A5B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1E-483A-B13A-06FB2EA30A5B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1E-483A-B13A-06FB2EA30A5B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1E-483A-B13A-06FB2EA30A5B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1E-483A-B13A-06FB2EA30A5B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1E-483A-B13A-06FB2EA30A5B}"/>
              </c:ext>
            </c:extLst>
          </c:dPt>
          <c:dLbls>
            <c:dLbl>
              <c:idx val="0"/>
              <c:layout>
                <c:manualLayout>
                  <c:x val="-0.20209811998010485"/>
                  <c:y val="-3.00970190443035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1E-483A-B13A-06FB2EA30A5B}"/>
                </c:ext>
              </c:extLst>
            </c:dLbl>
            <c:dLbl>
              <c:idx val="1"/>
              <c:layout>
                <c:manualLayout>
                  <c:x val="-3.3101522209047045E-2"/>
                  <c:y val="-3.0097019044303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1E-483A-B13A-06FB2EA30A5B}"/>
                </c:ext>
              </c:extLst>
            </c:dLbl>
            <c:dLbl>
              <c:idx val="2"/>
              <c:layout>
                <c:manualLayout>
                  <c:x val="-5.7113807300324712E-2"/>
                  <c:y val="-5.7184336184176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1E-483A-B13A-06FB2EA30A5B}"/>
                </c:ext>
              </c:extLst>
            </c:dLbl>
            <c:dLbl>
              <c:idx val="3"/>
              <c:layout>
                <c:manualLayout>
                  <c:x val="-0.18012547019409159"/>
                  <c:y val="-9.0291057132910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1E-483A-B13A-06FB2EA30A5B}"/>
                </c:ext>
              </c:extLst>
            </c:dLbl>
            <c:dLbl>
              <c:idx val="4"/>
              <c:layout>
                <c:manualLayout>
                  <c:x val="-2.8643070440701173E-2"/>
                  <c:y val="1.8058211426582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1E-483A-B13A-06FB2EA30A5B}"/>
                </c:ext>
              </c:extLst>
            </c:dLbl>
            <c:dLbl>
              <c:idx val="5"/>
              <c:layout>
                <c:manualLayout>
                  <c:x val="-0.10567405360732718"/>
                  <c:y val="-0.102329864750631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1E-483A-B13A-06FB2EA30A5B}"/>
                </c:ext>
              </c:extLst>
            </c:dLbl>
            <c:dLbl>
              <c:idx val="6"/>
              <c:layout>
                <c:manualLayout>
                  <c:x val="-0.24739939406661868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1E-483A-B13A-06FB2EA30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Foglio1!$J$4:$J$10</c:f>
              <c:numCache>
                <c:formatCode>0.00%</c:formatCode>
                <c:ptCount val="7"/>
                <c:pt idx="0">
                  <c:v>-0.126</c:v>
                </c:pt>
                <c:pt idx="1">
                  <c:v>-0.37</c:v>
                </c:pt>
                <c:pt idx="2">
                  <c:v>-0.105</c:v>
                </c:pt>
                <c:pt idx="3">
                  <c:v>0.252</c:v>
                </c:pt>
                <c:pt idx="4">
                  <c:v>-4.0000000000000001E-3</c:v>
                </c:pt>
                <c:pt idx="5">
                  <c:v>-0.13100000000000001</c:v>
                </c:pt>
                <c:pt idx="6">
                  <c:v>-6.9000000000000006E-2</c:v>
                </c:pt>
              </c:numCache>
            </c:numRef>
          </c:xVal>
          <c:yVal>
            <c:numRef>
              <c:f>Foglio1!$I$4:$I$10</c:f>
              <c:numCache>
                <c:formatCode>#,##0</c:formatCode>
                <c:ptCount val="7"/>
                <c:pt idx="0">
                  <c:v>7898</c:v>
                </c:pt>
                <c:pt idx="1">
                  <c:v>4835</c:v>
                </c:pt>
                <c:pt idx="2">
                  <c:v>8347</c:v>
                </c:pt>
                <c:pt idx="3">
                  <c:v>27993</c:v>
                </c:pt>
                <c:pt idx="4">
                  <c:v>7505</c:v>
                </c:pt>
                <c:pt idx="5">
                  <c:v>25088</c:v>
                </c:pt>
                <c:pt idx="6">
                  <c:v>14500</c:v>
                </c:pt>
              </c:numCache>
            </c:numRef>
          </c:yVal>
          <c:bubbleSize>
            <c:numRef>
              <c:f>Foglio1!$I$4:$I$10</c:f>
              <c:numCache>
                <c:formatCode>#,##0</c:formatCode>
                <c:ptCount val="7"/>
                <c:pt idx="0">
                  <c:v>7898</c:v>
                </c:pt>
                <c:pt idx="1">
                  <c:v>4835</c:v>
                </c:pt>
                <c:pt idx="2">
                  <c:v>8347</c:v>
                </c:pt>
                <c:pt idx="3">
                  <c:v>27993</c:v>
                </c:pt>
                <c:pt idx="4">
                  <c:v>7505</c:v>
                </c:pt>
                <c:pt idx="5">
                  <c:v>25088</c:v>
                </c:pt>
                <c:pt idx="6">
                  <c:v>14500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9E1E-483A-B13A-06FB2EA30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30000000000000004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3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1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0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7431780424715"/>
          <c:y val="3.3106720948733875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2A-44C8-AB42-71EB0FBEF498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2A-44C8-AB42-71EB0FBEF498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2A-44C8-AB42-71EB0FBEF498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2A-44C8-AB42-71EB0FBEF498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2A-44C8-AB42-71EB0FBEF498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C2A-44C8-AB42-71EB0FBEF498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C2A-44C8-AB42-71EB0FBEF498}"/>
              </c:ext>
            </c:extLst>
          </c:dPt>
          <c:dLbls>
            <c:dLbl>
              <c:idx val="0"/>
              <c:layout>
                <c:manualLayout>
                  <c:x val="-0.2020981199801048"/>
                  <c:y val="-6.9223143801898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2A-44C8-AB42-71EB0FBEF498}"/>
                </c:ext>
              </c:extLst>
            </c:dLbl>
            <c:dLbl>
              <c:idx val="1"/>
              <c:layout>
                <c:manualLayout>
                  <c:x val="-3.6103767037148404E-2"/>
                  <c:y val="2.1067913331012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2A-44C8-AB42-71EB0FBEF498}"/>
                </c:ext>
              </c:extLst>
            </c:dLbl>
            <c:dLbl>
              <c:idx val="2"/>
              <c:layout>
                <c:manualLayout>
                  <c:x val="-1.8084624535006647E-2"/>
                  <c:y val="6.01940380886070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2A-44C8-AB42-71EB0FBEF498}"/>
                </c:ext>
              </c:extLst>
            </c:dLbl>
            <c:dLbl>
              <c:idx val="3"/>
              <c:layout>
                <c:manualLayout>
                  <c:x val="-0.21615240813130837"/>
                  <c:y val="-9.6310460941771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2A-44C8-AB42-71EB0FBEF498}"/>
                </c:ext>
              </c:extLst>
            </c:dLbl>
            <c:dLbl>
              <c:idx val="4"/>
              <c:layout>
                <c:manualLayout>
                  <c:x val="-0.16374408770526372"/>
                  <c:y val="3.009701904430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2A-44C8-AB42-71EB0FBEF498}"/>
                </c:ext>
              </c:extLst>
            </c:dLbl>
            <c:dLbl>
              <c:idx val="5"/>
              <c:layout>
                <c:manualLayout>
                  <c:x val="-0.22576384673138278"/>
                  <c:y val="-0.102329864750631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2A-44C8-AB42-71EB0FBEF498}"/>
                </c:ext>
              </c:extLst>
            </c:dLbl>
            <c:dLbl>
              <c:idx val="6"/>
              <c:layout>
                <c:manualLayout>
                  <c:x val="-0.19035674233269223"/>
                  <c:y val="3.00970190443024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2A-44C8-AB42-71EB0FBEF4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Foglio1!$J$4:$J$10</c:f>
              <c:numCache>
                <c:formatCode>0.00%</c:formatCode>
                <c:ptCount val="7"/>
                <c:pt idx="0">
                  <c:v>-2E-3</c:v>
                </c:pt>
                <c:pt idx="1">
                  <c:v>-0.41899999999999998</c:v>
                </c:pt>
                <c:pt idx="2">
                  <c:v>-7.1999999999999995E-2</c:v>
                </c:pt>
                <c:pt idx="3">
                  <c:v>0.20899999999999999</c:v>
                </c:pt>
                <c:pt idx="4">
                  <c:v>-0.189</c:v>
                </c:pt>
                <c:pt idx="5">
                  <c:v>-5.1999999999999998E-2</c:v>
                </c:pt>
                <c:pt idx="6">
                  <c:v>-0.215</c:v>
                </c:pt>
              </c:numCache>
            </c:numRef>
          </c:xVal>
          <c:yVal>
            <c:numRef>
              <c:f>Foglio1!$I$4:$I$10</c:f>
              <c:numCache>
                <c:formatCode>General</c:formatCode>
                <c:ptCount val="7"/>
                <c:pt idx="0">
                  <c:v>59</c:v>
                </c:pt>
                <c:pt idx="1">
                  <c:v>36</c:v>
                </c:pt>
                <c:pt idx="2">
                  <c:v>38</c:v>
                </c:pt>
                <c:pt idx="3">
                  <c:v>92</c:v>
                </c:pt>
                <c:pt idx="4">
                  <c:v>27</c:v>
                </c:pt>
                <c:pt idx="5">
                  <c:v>88</c:v>
                </c:pt>
                <c:pt idx="6">
                  <c:v>37</c:v>
                </c:pt>
              </c:numCache>
            </c:numRef>
          </c:yVal>
          <c:bubbleSize>
            <c:numRef>
              <c:f>Foglio1!$I$4:$I$10</c:f>
              <c:numCache>
                <c:formatCode>General</c:formatCode>
                <c:ptCount val="7"/>
                <c:pt idx="0">
                  <c:v>59</c:v>
                </c:pt>
                <c:pt idx="1">
                  <c:v>36</c:v>
                </c:pt>
                <c:pt idx="2">
                  <c:v>38</c:v>
                </c:pt>
                <c:pt idx="3">
                  <c:v>92</c:v>
                </c:pt>
                <c:pt idx="4">
                  <c:v>27</c:v>
                </c:pt>
                <c:pt idx="5">
                  <c:v>88</c:v>
                </c:pt>
                <c:pt idx="6">
                  <c:v>37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EC2A-44C8-AB42-71EB0FBEF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30000000000000004"/>
          <c:min val="-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4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0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7431780424715"/>
          <c:y val="3.3106720948733875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E-483A-B13A-06FB2EA30A5B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E-483A-B13A-06FB2EA30A5B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1E-483A-B13A-06FB2EA30A5B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1E-483A-B13A-06FB2EA30A5B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1E-483A-B13A-06FB2EA30A5B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1E-483A-B13A-06FB2EA30A5B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1E-483A-B13A-06FB2EA30A5B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E1E-483A-B13A-06FB2EA30A5B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E1E-483A-B13A-06FB2EA30A5B}"/>
              </c:ext>
            </c:extLst>
          </c:dPt>
          <c:dPt>
            <c:idx val="9"/>
            <c:invertIfNegative val="0"/>
            <c:bubble3D val="1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E1E-483A-B13A-06FB2EA30A5B}"/>
              </c:ext>
            </c:extLst>
          </c:dPt>
          <c:dLbls>
            <c:dLbl>
              <c:idx val="0"/>
              <c:layout>
                <c:manualLayout>
                  <c:x val="-0.24112730274542288"/>
                  <c:y val="2.7087317139873172E-2"/>
                </c:manualLayout>
              </c:layout>
              <c:tx>
                <c:rich>
                  <a:bodyPr/>
                  <a:lstStyle/>
                  <a:p>
                    <a:fld id="{3EED11E8-D98B-4BB9-BBD1-C054B60F1AF9}" type="YVALUE">
                      <a:rPr lang="en-US" smtClean="0"/>
                      <a:pPr/>
                      <a:t>[VALORE Y]</a:t>
                    </a:fld>
                    <a:r>
                      <a:rPr lang="en-US" dirty="0"/>
                      <a:t> Germania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1E-483A-B13A-06FB2EA30A5B}"/>
                </c:ext>
              </c:extLst>
            </c:dLbl>
            <c:dLbl>
              <c:idx val="1"/>
              <c:layout>
                <c:manualLayout>
                  <c:x val="-0.17120478430171096"/>
                  <c:y val="3.3106720948733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1E-483A-B13A-06FB2EA30A5B}"/>
                </c:ext>
              </c:extLst>
            </c:dLbl>
            <c:dLbl>
              <c:idx val="2"/>
              <c:layout>
                <c:manualLayout>
                  <c:x val="-2.7091359019310816E-2"/>
                  <c:y val="2.7412222754910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1E-483A-B13A-06FB2EA30A5B}"/>
                </c:ext>
              </c:extLst>
            </c:dLbl>
            <c:dLbl>
              <c:idx val="3"/>
              <c:layout>
                <c:manualLayout>
                  <c:x val="-0.31222424263055276"/>
                  <c:y val="-3.70117499236317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172.294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E1E-483A-B13A-06FB2EA30A5B}"/>
                </c:ext>
              </c:extLst>
            </c:dLbl>
            <c:dLbl>
              <c:idx val="4"/>
              <c:layout>
                <c:manualLayout>
                  <c:x val="-2.9834985277180537E-2"/>
                  <c:y val="3.0097019044303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84931662288584E-2"/>
                      <c:h val="3.60713958167987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E1E-483A-B13A-06FB2EA30A5B}"/>
                </c:ext>
              </c:extLst>
            </c:dLbl>
            <c:dLbl>
              <c:idx val="5"/>
              <c:layout>
                <c:manualLayout>
                  <c:x val="-5.547888405377753E-2"/>
                  <c:y val="4.2135826662024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1E-483A-B13A-06FB2EA30A5B}"/>
                </c:ext>
              </c:extLst>
            </c:dLbl>
            <c:dLbl>
              <c:idx val="6"/>
              <c:layout>
                <c:manualLayout>
                  <c:x val="-4.365429458120812E-2"/>
                  <c:y val="3.3106720948733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1E-483A-B13A-06FB2EA30A5B}"/>
                </c:ext>
              </c:extLst>
            </c:dLbl>
            <c:dLbl>
              <c:idx val="7"/>
              <c:layout>
                <c:manualLayout>
                  <c:x val="-3.0617932904792432E-2"/>
                  <c:y val="-1.20388076177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1E-483A-B13A-06FB2EA30A5B}"/>
                </c:ext>
              </c:extLst>
            </c:dLbl>
            <c:dLbl>
              <c:idx val="8"/>
              <c:layout>
                <c:manualLayout>
                  <c:x val="-0.20536796647319916"/>
                  <c:y val="6.01940380886070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1E-483A-B13A-06FB2EA30A5B}"/>
                </c:ext>
              </c:extLst>
            </c:dLbl>
            <c:dLbl>
              <c:idx val="9"/>
              <c:layout>
                <c:manualLayout>
                  <c:x val="-0.23643198095205675"/>
                  <c:y val="9.02910571329105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1E-483A-B13A-06FB2EA30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Foglio1!$J$4:$J$13</c:f>
              <c:numCache>
                <c:formatCode>0.0%</c:formatCode>
                <c:ptCount val="10"/>
                <c:pt idx="0">
                  <c:v>-0.126</c:v>
                </c:pt>
                <c:pt idx="1">
                  <c:v>-0.159</c:v>
                </c:pt>
                <c:pt idx="2">
                  <c:v>-3.9E-2</c:v>
                </c:pt>
                <c:pt idx="3">
                  <c:v>1.478</c:v>
                </c:pt>
                <c:pt idx="4">
                  <c:v>4.0000000000000001E-3</c:v>
                </c:pt>
                <c:pt idx="5">
                  <c:v>-5.0000000000000001E-3</c:v>
                </c:pt>
                <c:pt idx="6">
                  <c:v>6.8000000000000005E-2</c:v>
                </c:pt>
                <c:pt idx="7">
                  <c:v>0.1</c:v>
                </c:pt>
                <c:pt idx="8">
                  <c:v>-0.14899999999999999</c:v>
                </c:pt>
                <c:pt idx="9">
                  <c:v>-0.19600000000000001</c:v>
                </c:pt>
              </c:numCache>
            </c:numRef>
          </c:xVal>
          <c:yVal>
            <c:numRef>
              <c:f>Foglio1!$I$4:$I$13</c:f>
              <c:numCache>
                <c:formatCode>#,##0</c:formatCode>
                <c:ptCount val="10"/>
                <c:pt idx="0">
                  <c:v>35989</c:v>
                </c:pt>
                <c:pt idx="1">
                  <c:v>14916</c:v>
                </c:pt>
                <c:pt idx="2">
                  <c:v>107694</c:v>
                </c:pt>
                <c:pt idx="3">
                  <c:v>130000</c:v>
                </c:pt>
                <c:pt idx="4">
                  <c:v>26494</c:v>
                </c:pt>
                <c:pt idx="5">
                  <c:v>11928</c:v>
                </c:pt>
                <c:pt idx="6">
                  <c:v>36600</c:v>
                </c:pt>
                <c:pt idx="7">
                  <c:v>43499</c:v>
                </c:pt>
                <c:pt idx="8">
                  <c:v>22438</c:v>
                </c:pt>
                <c:pt idx="9">
                  <c:v>46639</c:v>
                </c:pt>
              </c:numCache>
            </c:numRef>
          </c:yVal>
          <c:bubbleSize>
            <c:numRef>
              <c:f>Foglio1!$I$4:$I$13</c:f>
              <c:numCache>
                <c:formatCode>#,##0</c:formatCode>
                <c:ptCount val="10"/>
                <c:pt idx="0">
                  <c:v>35989</c:v>
                </c:pt>
                <c:pt idx="1">
                  <c:v>14916</c:v>
                </c:pt>
                <c:pt idx="2">
                  <c:v>107694</c:v>
                </c:pt>
                <c:pt idx="3">
                  <c:v>130000</c:v>
                </c:pt>
                <c:pt idx="4">
                  <c:v>26494</c:v>
                </c:pt>
                <c:pt idx="5">
                  <c:v>11928</c:v>
                </c:pt>
                <c:pt idx="6">
                  <c:v>36600</c:v>
                </c:pt>
                <c:pt idx="7">
                  <c:v>43499</c:v>
                </c:pt>
                <c:pt idx="8">
                  <c:v>22438</c:v>
                </c:pt>
                <c:pt idx="9">
                  <c:v>46639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9E1E-483A-B13A-06FB2EA30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2"/>
          <c:min val="-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1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2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7431780424715"/>
          <c:y val="3.3106720948733875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9D-41AC-AD08-EF52FD6AFDE2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9D-41AC-AD08-EF52FD6AFDE2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9D-41AC-AD08-EF52FD6AFDE2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9D-41AC-AD08-EF52FD6AFDE2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9D-41AC-AD08-EF52FD6AFDE2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9D-41AC-AD08-EF52FD6AFDE2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9D-41AC-AD08-EF52FD6AFDE2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C9D-41AC-AD08-EF52FD6AFDE2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C9D-41AC-AD08-EF52FD6AFDE2}"/>
              </c:ext>
            </c:extLst>
          </c:dPt>
          <c:dPt>
            <c:idx val="9"/>
            <c:invertIfNegative val="0"/>
            <c:bubble3D val="1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C9D-41AC-AD08-EF52FD6AFDE2}"/>
              </c:ext>
            </c:extLst>
          </c:dPt>
          <c:dLbls>
            <c:dLbl>
              <c:idx val="0"/>
              <c:layout>
                <c:manualLayout>
                  <c:x val="-0.20810260963630758"/>
                  <c:y val="-0.102329864750631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9D-41AC-AD08-EF52FD6AFDE2}"/>
                </c:ext>
              </c:extLst>
            </c:dLbl>
            <c:dLbl>
              <c:idx val="1"/>
              <c:layout>
                <c:manualLayout>
                  <c:x val="-3.310152220904701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9D-41AC-AD08-EF52FD6AFDE2}"/>
                </c:ext>
              </c:extLst>
            </c:dLbl>
            <c:dLbl>
              <c:idx val="2"/>
              <c:layout>
                <c:manualLayout>
                  <c:x val="-0.27327543492362477"/>
                  <c:y val="-4.8155230470885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D-41AC-AD08-EF52FD6AFDE2}"/>
                </c:ext>
              </c:extLst>
            </c:dLbl>
            <c:dLbl>
              <c:idx val="3"/>
              <c:layout>
                <c:manualLayout>
                  <c:x val="-4.8026697757630431E-2"/>
                  <c:y val="3.9126124757594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9D-41AC-AD08-EF52FD6AFDE2}"/>
                </c:ext>
              </c:extLst>
            </c:dLbl>
            <c:dLbl>
              <c:idx val="4"/>
              <c:layout>
                <c:manualLayout>
                  <c:x val="-4.7848454245788818E-2"/>
                  <c:y val="6.0194038088606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9D-41AC-AD08-EF52FD6AFDE2}"/>
                </c:ext>
              </c:extLst>
            </c:dLbl>
            <c:dLbl>
              <c:idx val="5"/>
              <c:layout>
                <c:manualLayout>
                  <c:x val="-3.1460925428966523E-2"/>
                  <c:y val="-3.3106720948733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9D-41AC-AD08-EF52FD6AFDE2}"/>
                </c:ext>
              </c:extLst>
            </c:dLbl>
            <c:dLbl>
              <c:idx val="6"/>
              <c:layout>
                <c:manualLayout>
                  <c:x val="-3.7649804925005345E-2"/>
                  <c:y val="-9.02910571329105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9D-41AC-AD08-EF52FD6AFDE2}"/>
                </c:ext>
              </c:extLst>
            </c:dLbl>
            <c:dLbl>
              <c:idx val="7"/>
              <c:layout>
                <c:manualLayout>
                  <c:x val="-5.7638136357704942E-2"/>
                  <c:y val="-6.3203739993037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C9D-41AC-AD08-EF52FD6AFDE2}"/>
                </c:ext>
              </c:extLst>
            </c:dLbl>
            <c:dLbl>
              <c:idx val="8"/>
              <c:layout>
                <c:manualLayout>
                  <c:x val="-7.0266949208636631E-2"/>
                  <c:y val="-6.3203739993037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C9D-41AC-AD08-EF52FD6AFDE2}"/>
                </c:ext>
              </c:extLst>
            </c:dLbl>
            <c:dLbl>
              <c:idx val="9"/>
              <c:layout>
                <c:manualLayout>
                  <c:x val="-0.1643781050776234"/>
                  <c:y val="6.01940380886070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C9D-41AC-AD08-EF52FD6AF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Foglio1!$J$4:$J$13</c:f>
              <c:numCache>
                <c:formatCode>0.0%</c:formatCode>
                <c:ptCount val="10"/>
                <c:pt idx="0">
                  <c:v>-0.17699999999999999</c:v>
                </c:pt>
                <c:pt idx="1">
                  <c:v>-0.17499999999999999</c:v>
                </c:pt>
                <c:pt idx="2">
                  <c:v>-5.8999999999999997E-2</c:v>
                </c:pt>
                <c:pt idx="3">
                  <c:v>-0.13200000000000001</c:v>
                </c:pt>
                <c:pt idx="4">
                  <c:v>-0.06</c:v>
                </c:pt>
                <c:pt idx="5">
                  <c:v>0.13300000000000001</c:v>
                </c:pt>
                <c:pt idx="6">
                  <c:v>-0.13800000000000001</c:v>
                </c:pt>
                <c:pt idx="7">
                  <c:v>6.8000000000000005E-2</c:v>
                </c:pt>
                <c:pt idx="8">
                  <c:v>-0.1</c:v>
                </c:pt>
                <c:pt idx="9">
                  <c:v>-0.16200000000000001</c:v>
                </c:pt>
              </c:numCache>
            </c:numRef>
          </c:xVal>
          <c:yVal>
            <c:numRef>
              <c:f>Foglio1!$I$4:$I$13</c:f>
              <c:numCache>
                <c:formatCode>General</c:formatCode>
                <c:ptCount val="10"/>
                <c:pt idx="0">
                  <c:v>321</c:v>
                </c:pt>
                <c:pt idx="1">
                  <c:v>136</c:v>
                </c:pt>
                <c:pt idx="2">
                  <c:v>402</c:v>
                </c:pt>
                <c:pt idx="3">
                  <c:v>295</c:v>
                </c:pt>
                <c:pt idx="4">
                  <c:v>73</c:v>
                </c:pt>
                <c:pt idx="5">
                  <c:v>109</c:v>
                </c:pt>
                <c:pt idx="6">
                  <c:v>191</c:v>
                </c:pt>
                <c:pt idx="7">
                  <c:v>251</c:v>
                </c:pt>
                <c:pt idx="8">
                  <c:v>84</c:v>
                </c:pt>
                <c:pt idx="9">
                  <c:v>83</c:v>
                </c:pt>
              </c:numCache>
            </c:numRef>
          </c:yVal>
          <c:bubbleSize>
            <c:numRef>
              <c:f>Foglio1!$I$4:$I$13</c:f>
              <c:numCache>
                <c:formatCode>General</c:formatCode>
                <c:ptCount val="10"/>
                <c:pt idx="0">
                  <c:v>321</c:v>
                </c:pt>
                <c:pt idx="1">
                  <c:v>136</c:v>
                </c:pt>
                <c:pt idx="2">
                  <c:v>402</c:v>
                </c:pt>
                <c:pt idx="3">
                  <c:v>295</c:v>
                </c:pt>
                <c:pt idx="4">
                  <c:v>73</c:v>
                </c:pt>
                <c:pt idx="5">
                  <c:v>109</c:v>
                </c:pt>
                <c:pt idx="6">
                  <c:v>191</c:v>
                </c:pt>
                <c:pt idx="7">
                  <c:v>251</c:v>
                </c:pt>
                <c:pt idx="8">
                  <c:v>84</c:v>
                </c:pt>
                <c:pt idx="9">
                  <c:v>83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FC9D-41AC-AD08-EF52FD6AF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25"/>
          <c:min val="-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1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it-IT" sz="1200" baseline="0" dirty="0"/>
              <a:t>Indici dei VOLUMI delle esportazioni </a:t>
            </a:r>
          </a:p>
          <a:p>
            <a:pPr>
              <a:defRPr sz="1200" baseline="0"/>
            </a:pPr>
            <a:r>
              <a:rPr lang="it-IT" sz="1200" baseline="0" dirty="0"/>
              <a:t>a confronto</a:t>
            </a:r>
          </a:p>
          <a:p>
            <a:pPr>
              <a:defRPr sz="1200" baseline="0"/>
            </a:pPr>
            <a:r>
              <a:rPr lang="it-IT" sz="1200" baseline="0" dirty="0"/>
              <a:t>(volume 2008 = 100)</a:t>
            </a:r>
          </a:p>
        </c:rich>
      </c:tx>
      <c:layout>
        <c:manualLayout>
          <c:xMode val="edge"/>
          <c:yMode val="edge"/>
          <c:x val="0.20513927730891054"/>
          <c:y val="2.449845679012345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Tessitura serica</c:v>
                </c:pt>
              </c:strCache>
            </c:strRef>
          </c:tx>
          <c:spPr>
            <a:ln>
              <a:solidFill>
                <a:srgbClr val="33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3399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2"/>
            <c:marker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EC-40D2-AED2-ACA3BC4836FD}"/>
              </c:ext>
            </c:extLst>
          </c:dPt>
          <c:dLbls>
            <c:dLbl>
              <c:idx val="11"/>
              <c:layout>
                <c:manualLayout>
                  <c:x val="-2.492593638543392E-2"/>
                  <c:y val="2.694830246913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CF-48D7-BE1D-852DFBC63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00B0F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Foglio1!$B$2:$B$13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76.7</c:v>
                </c:pt>
                <c:pt idx="2">
                  <c:v>90.5</c:v>
                </c:pt>
                <c:pt idx="3">
                  <c:v>93.9</c:v>
                </c:pt>
                <c:pt idx="4">
                  <c:v>96.1</c:v>
                </c:pt>
                <c:pt idx="5">
                  <c:v>103.8</c:v>
                </c:pt>
                <c:pt idx="6">
                  <c:v>111.4</c:v>
                </c:pt>
                <c:pt idx="7">
                  <c:v>113.3</c:v>
                </c:pt>
                <c:pt idx="8">
                  <c:v>115.8</c:v>
                </c:pt>
                <c:pt idx="9">
                  <c:v>115.5</c:v>
                </c:pt>
                <c:pt idx="10">
                  <c:v>116.9</c:v>
                </c:pt>
                <c:pt idx="11">
                  <c:v>120.4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EC-40D2-AED2-ACA3BC4836FD}"/>
            </c:ext>
          </c:extLst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Tessitura laniera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1"/>
              <c:layout>
                <c:manualLayout>
                  <c:x val="-4.2096482782458505E-2"/>
                  <c:y val="3.1847993827160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CF-48D7-BE1D-852DFBC63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00B05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Foglio1!$C$2:$C$13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79.400000000000006</c:v>
                </c:pt>
                <c:pt idx="2">
                  <c:v>81.900000000000006</c:v>
                </c:pt>
                <c:pt idx="3">
                  <c:v>79.900000000000006</c:v>
                </c:pt>
                <c:pt idx="4">
                  <c:v>71.3</c:v>
                </c:pt>
                <c:pt idx="5">
                  <c:v>64.900000000000006</c:v>
                </c:pt>
                <c:pt idx="6">
                  <c:v>67.099999999999994</c:v>
                </c:pt>
                <c:pt idx="7">
                  <c:v>68.2</c:v>
                </c:pt>
                <c:pt idx="8">
                  <c:v>70.7</c:v>
                </c:pt>
                <c:pt idx="9">
                  <c:v>67.7</c:v>
                </c:pt>
                <c:pt idx="10">
                  <c:v>68</c:v>
                </c:pt>
                <c:pt idx="11">
                  <c:v>60.8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EC-40D2-AED2-ACA3BC4836FD}"/>
            </c:ext>
          </c:extLst>
        </c:ser>
        <c:ser>
          <c:idx val="3"/>
          <c:order val="2"/>
          <c:tx>
            <c:strRef>
              <c:f>Foglio1!$D$1</c:f>
              <c:strCache>
                <c:ptCount val="1"/>
                <c:pt idx="0">
                  <c:v>Tessitura cotoniera-liniera</c:v>
                </c:pt>
              </c:strCache>
            </c:strRef>
          </c:tx>
          <c:spPr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prstClr val="white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1"/>
              <c:layout>
                <c:manualLayout>
                  <c:x val="-4.1240321572929083E-2"/>
                  <c:y val="-3.429783950617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CF-48D7-BE1D-852DFBC63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FFC00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Foglio1!$D$2:$D$13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74.099999999999994</c:v>
                </c:pt>
                <c:pt idx="2">
                  <c:v>85.7</c:v>
                </c:pt>
                <c:pt idx="3">
                  <c:v>74.7</c:v>
                </c:pt>
                <c:pt idx="4">
                  <c:v>67.5</c:v>
                </c:pt>
                <c:pt idx="5">
                  <c:v>63.8</c:v>
                </c:pt>
                <c:pt idx="6">
                  <c:v>60.5</c:v>
                </c:pt>
                <c:pt idx="7">
                  <c:v>53.5</c:v>
                </c:pt>
                <c:pt idx="8">
                  <c:v>51.7</c:v>
                </c:pt>
                <c:pt idx="9">
                  <c:v>51.2</c:v>
                </c:pt>
                <c:pt idx="10">
                  <c:v>47.3</c:v>
                </c:pt>
                <c:pt idx="11">
                  <c:v>45.9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EC-40D2-AED2-ACA3BC4836FD}"/>
            </c:ext>
          </c:extLst>
        </c:ser>
        <c:ser>
          <c:idx val="0"/>
          <c:order val="3"/>
          <c:tx>
            <c:strRef>
              <c:f>Foglio1!$E$1</c:f>
              <c:strCache>
                <c:ptCount val="1"/>
                <c:pt idx="0">
                  <c:v>Totale Tessitura</c:v>
                </c:pt>
              </c:strCache>
            </c:strRef>
          </c:tx>
          <c:spPr>
            <a:ln>
              <a:solidFill>
                <a:srgbClr val="CC00CC"/>
              </a:solidFill>
            </a:ln>
          </c:spPr>
          <c:marker>
            <c:spPr>
              <a:solidFill>
                <a:srgbClr val="CC00CC"/>
              </a:solidFill>
              <a:ln>
                <a:solidFill>
                  <a:srgbClr val="CC00CC"/>
                </a:solidFill>
              </a:ln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 i="0" baseline="0">
                      <a:solidFill>
                        <a:srgbClr val="00B0F0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EC-40D2-AED2-ACA3BC4836FD}"/>
                </c:ext>
              </c:extLst>
            </c:dLbl>
            <c:dLbl>
              <c:idx val="11"/>
              <c:layout>
                <c:manualLayout>
                  <c:x val="-3.983090488999768E-2"/>
                  <c:y val="-3.1847993827160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CF-48D7-BE1D-852DFBC63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CC00CC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Foglio1!$E$2:$E$13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77.21570895326218</c:v>
                </c:pt>
                <c:pt idx="2">
                  <c:v>87.308063018067742</c:v>
                </c:pt>
                <c:pt idx="3">
                  <c:v>82.381578255612226</c:v>
                </c:pt>
                <c:pt idx="4">
                  <c:v>76.731690938085976</c:v>
                </c:pt>
                <c:pt idx="5">
                  <c:v>74.8979103797557</c:v>
                </c:pt>
                <c:pt idx="6">
                  <c:v>75.180541506755702</c:v>
                </c:pt>
                <c:pt idx="7">
                  <c:v>71.86255401924187</c:v>
                </c:pt>
                <c:pt idx="8">
                  <c:v>72.768846713281803</c:v>
                </c:pt>
                <c:pt idx="9">
                  <c:v>72.672370187336796</c:v>
                </c:pt>
                <c:pt idx="10">
                  <c:v>70.900000000000006</c:v>
                </c:pt>
                <c:pt idx="11">
                  <c:v>67.099999999999994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9EC-40D2-AED2-ACA3BC4836F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Tessitura chimica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"/>
              <c:layout>
                <c:manualLayout>
                  <c:x val="-3.7326002274376741E-2"/>
                  <c:y val="3.67476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CF-48D7-BE1D-852DFBC63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Foglio1!$F$2:$F$13</c:f>
              <c:numCache>
                <c:formatCode>0.0</c:formatCode>
                <c:ptCount val="12"/>
                <c:pt idx="0">
                  <c:v>100</c:v>
                </c:pt>
                <c:pt idx="1">
                  <c:v>80.900000000000006</c:v>
                </c:pt>
                <c:pt idx="2">
                  <c:v>92.5</c:v>
                </c:pt>
                <c:pt idx="3">
                  <c:v>92.9</c:v>
                </c:pt>
                <c:pt idx="4">
                  <c:v>89.4</c:v>
                </c:pt>
                <c:pt idx="5">
                  <c:v>90.7</c:v>
                </c:pt>
                <c:pt idx="6">
                  <c:v>93.4</c:v>
                </c:pt>
                <c:pt idx="7">
                  <c:v>91.5</c:v>
                </c:pt>
                <c:pt idx="8">
                  <c:v>95.4</c:v>
                </c:pt>
                <c:pt idx="9">
                  <c:v>97.8</c:v>
                </c:pt>
                <c:pt idx="10">
                  <c:v>97.2</c:v>
                </c:pt>
                <c:pt idx="11">
                  <c:v>89.5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9EC-40D2-AED2-ACA3BC483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60416"/>
        <c:axId val="343384896"/>
      </c:lineChart>
      <c:catAx>
        <c:axId val="3433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000"/>
            </a:pPr>
            <a:endParaRPr lang="it-IT"/>
          </a:p>
        </c:txPr>
        <c:crossAx val="343384896"/>
        <c:crosses val="autoZero"/>
        <c:auto val="1"/>
        <c:lblAlgn val="ctr"/>
        <c:lblOffset val="100"/>
        <c:noMultiLvlLbl val="0"/>
      </c:catAx>
      <c:valAx>
        <c:axId val="343384896"/>
        <c:scaling>
          <c:orientation val="minMax"/>
          <c:max val="125"/>
          <c:min val="4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343360416"/>
        <c:crosses val="autoZero"/>
        <c:crossBetween val="between"/>
        <c:majorUnit val="5"/>
        <c:minorUnit val="0.1"/>
      </c:valAx>
      <c:spPr>
        <a:ln>
          <a:solidFill>
            <a:srgbClr val="4F81BD"/>
          </a:solidFill>
        </a:ln>
      </c:spPr>
    </c:plotArea>
    <c:legend>
      <c:legendPos val="b"/>
      <c:layout>
        <c:manualLayout>
          <c:xMode val="edge"/>
          <c:yMode val="edge"/>
          <c:x val="4.434740537937551E-2"/>
          <c:y val="0.86401581790123461"/>
          <c:w val="0.93694279467985775"/>
          <c:h val="0.13598418209876542"/>
        </c:manualLayout>
      </c:layout>
      <c:overlay val="0"/>
      <c:txPr>
        <a:bodyPr/>
        <a:lstStyle/>
        <a:p>
          <a:pPr>
            <a:defRPr sz="950" baseline="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rgbClr val="003366"/>
          </a:solidFill>
          <a:latin typeface="Futura-Book" panose="020B0500000000000000" pitchFamily="34" charset="0"/>
          <a:ea typeface="Verdana" pitchFamily="34" charset="0"/>
          <a:cs typeface="Verdana" pitchFamily="34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it-IT" sz="1400" dirty="0"/>
              <a:t>Indici dei VALORI</a:t>
            </a:r>
            <a:r>
              <a:rPr lang="it-IT" sz="1400" baseline="0" dirty="0"/>
              <a:t> del</a:t>
            </a:r>
            <a:r>
              <a:rPr lang="it-IT" sz="1400" dirty="0"/>
              <a:t>le</a:t>
            </a:r>
            <a:r>
              <a:rPr lang="it-IT" sz="1400" baseline="0" dirty="0"/>
              <a:t> importazioni </a:t>
            </a:r>
            <a:r>
              <a:rPr lang="it-IT" sz="1400" dirty="0"/>
              <a:t>a confronto</a:t>
            </a:r>
          </a:p>
          <a:p>
            <a:pPr>
              <a:defRPr sz="1400"/>
            </a:pPr>
            <a:r>
              <a:rPr lang="it-IT" sz="1400" dirty="0"/>
              <a:t>(valore 2008 = 100)</a:t>
            </a:r>
          </a:p>
        </c:rich>
      </c:tx>
      <c:layout>
        <c:manualLayout>
          <c:xMode val="edge"/>
          <c:yMode val="edge"/>
          <c:x val="0.24354928711897739"/>
          <c:y val="2.939814814814814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Tessitura serica</c:v>
                </c:pt>
              </c:strCache>
            </c:strRef>
          </c:tx>
          <c:spPr>
            <a:ln>
              <a:solidFill>
                <a:srgbClr val="33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3399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2"/>
            <c:marker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98D-437D-8911-0643278D07B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48-499B-A9BA-776E7224E2D1}"/>
                </c:ext>
              </c:extLst>
            </c:dLbl>
            <c:dLbl>
              <c:idx val="11"/>
              <c:layout>
                <c:manualLayout>
                  <c:x val="-1.4048672566371911E-2"/>
                  <c:y val="2.9398148148148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A8-44FB-B2A3-98813C196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00B0F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Foglio1!$B$2:$B$13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75.609756097560975</c:v>
                </c:pt>
                <c:pt idx="2">
                  <c:v>94.512195121951208</c:v>
                </c:pt>
                <c:pt idx="3">
                  <c:v>119.81707317073172</c:v>
                </c:pt>
                <c:pt idx="4">
                  <c:v>123.78048780487805</c:v>
                </c:pt>
                <c:pt idx="5">
                  <c:v>121.34146341463415</c:v>
                </c:pt>
                <c:pt idx="6">
                  <c:v>128.65853658536585</c:v>
                </c:pt>
                <c:pt idx="7">
                  <c:v>139.63414634146341</c:v>
                </c:pt>
                <c:pt idx="8">
                  <c:v>138.71951219512195</c:v>
                </c:pt>
                <c:pt idx="9">
                  <c:v>142.6829268292683</c:v>
                </c:pt>
                <c:pt idx="10">
                  <c:v>147.30000000000001</c:v>
                </c:pt>
                <c:pt idx="11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98D-437D-8911-0643278D07B4}"/>
            </c:ext>
          </c:extLst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Tessitura laniera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1"/>
              <c:layout>
                <c:manualLayout>
                  <c:x val="-7.8048180924287121E-3"/>
                  <c:y val="-9.7993827160492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A8-44FB-B2A3-98813C196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00B05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Foglio1!$C$2:$C$13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72.674418604651152</c:v>
                </c:pt>
                <c:pt idx="2">
                  <c:v>78.488372093023244</c:v>
                </c:pt>
                <c:pt idx="3">
                  <c:v>86.627906976744185</c:v>
                </c:pt>
                <c:pt idx="4">
                  <c:v>87.79069767441861</c:v>
                </c:pt>
                <c:pt idx="5">
                  <c:v>79.069767441860463</c:v>
                </c:pt>
                <c:pt idx="6">
                  <c:v>81.976744186046517</c:v>
                </c:pt>
                <c:pt idx="7">
                  <c:v>83.720930232558146</c:v>
                </c:pt>
                <c:pt idx="8">
                  <c:v>90.697674418604649</c:v>
                </c:pt>
                <c:pt idx="9">
                  <c:v>88.95348837209302</c:v>
                </c:pt>
                <c:pt idx="10">
                  <c:v>93.1</c:v>
                </c:pt>
                <c:pt idx="11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98D-437D-8911-0643278D07B4}"/>
            </c:ext>
          </c:extLst>
        </c:ser>
        <c:ser>
          <c:idx val="3"/>
          <c:order val="2"/>
          <c:tx>
            <c:strRef>
              <c:f>Foglio1!$D$1</c:f>
              <c:strCache>
                <c:ptCount val="1"/>
                <c:pt idx="0">
                  <c:v>Tessitura cotoniera-liniera</c:v>
                </c:pt>
              </c:strCache>
            </c:strRef>
          </c:tx>
          <c:spPr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prstClr val="white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11"/>
              <c:layout>
                <c:manualLayout>
                  <c:x val="-6.2438544739431981E-3"/>
                  <c:y val="2.449845679012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A8-44FB-B2A3-98813C196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FFC00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Foglio1!$D$2:$D$13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75.140607424071987</c:v>
                </c:pt>
                <c:pt idx="2">
                  <c:v>98.762654668166476</c:v>
                </c:pt>
                <c:pt idx="3">
                  <c:v>113.27334083239595</c:v>
                </c:pt>
                <c:pt idx="4">
                  <c:v>86.051743532058495</c:v>
                </c:pt>
                <c:pt idx="5">
                  <c:v>90.326209223847016</c:v>
                </c:pt>
                <c:pt idx="6">
                  <c:v>91.451068616422944</c:v>
                </c:pt>
                <c:pt idx="7">
                  <c:v>88.188976377952756</c:v>
                </c:pt>
                <c:pt idx="8">
                  <c:v>85.26434195725534</c:v>
                </c:pt>
                <c:pt idx="9">
                  <c:v>85.489313835770531</c:v>
                </c:pt>
                <c:pt idx="10">
                  <c:v>77.900000000000006</c:v>
                </c:pt>
                <c:pt idx="11">
                  <c:v>76.400000000000006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98D-437D-8911-0643278D07B4}"/>
            </c:ext>
          </c:extLst>
        </c:ser>
        <c:ser>
          <c:idx val="0"/>
          <c:order val="3"/>
          <c:tx>
            <c:strRef>
              <c:f>Foglio1!$E$1</c:f>
              <c:strCache>
                <c:ptCount val="1"/>
                <c:pt idx="0">
                  <c:v>Tessitura chimica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"/>
              <c:layout>
                <c:manualLayout>
                  <c:x val="-2.1853490658800392E-2"/>
                  <c:y val="-2.2048611111111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A8-44FB-B2A3-98813C196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Foglio1!$E$2:$E$13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75.854700854700852</c:v>
                </c:pt>
                <c:pt idx="2">
                  <c:v>95.085470085470078</c:v>
                </c:pt>
                <c:pt idx="3">
                  <c:v>105.76923076923077</c:v>
                </c:pt>
                <c:pt idx="4">
                  <c:v>91.025641025641022</c:v>
                </c:pt>
                <c:pt idx="5">
                  <c:v>95.085470085470078</c:v>
                </c:pt>
                <c:pt idx="6">
                  <c:v>100.21367521367522</c:v>
                </c:pt>
                <c:pt idx="7">
                  <c:v>109.82905982905984</c:v>
                </c:pt>
                <c:pt idx="8">
                  <c:v>110.6837606837607</c:v>
                </c:pt>
                <c:pt idx="9">
                  <c:v>112.3931623931624</c:v>
                </c:pt>
                <c:pt idx="10">
                  <c:v>109.6</c:v>
                </c:pt>
                <c:pt idx="11">
                  <c:v>110.5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E7-43CF-9DA6-5CFD3795B519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Totale Tessitura</c:v>
                </c:pt>
              </c:strCache>
            </c:strRef>
          </c:tx>
          <c:spPr>
            <a:ln>
              <a:solidFill>
                <a:srgbClr val="CC0099"/>
              </a:solidFill>
            </a:ln>
          </c:spPr>
          <c:marker>
            <c:symbol val="diamond"/>
            <c:size val="5"/>
            <c:spPr>
              <a:solidFill>
                <a:srgbClr val="CC0099"/>
              </a:solidFill>
              <a:ln>
                <a:solidFill>
                  <a:srgbClr val="CC0099"/>
                </a:solidFill>
              </a:ln>
            </c:spPr>
          </c:marker>
          <c:dLbls>
            <c:dLbl>
              <c:idx val="11"/>
              <c:layout>
                <c:manualLayout>
                  <c:x val="-1.0926745329400082E-2"/>
                  <c:y val="-2.44984567901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A8-44FB-B2A3-98813C196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baseline="0">
                    <a:solidFill>
                      <a:srgbClr val="CC0099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Foglio1!$F$2:$F$13</c:f>
              <c:numCache>
                <c:formatCode>0.0</c:formatCode>
                <c:ptCount val="12"/>
                <c:pt idx="0" formatCode="General">
                  <c:v>100</c:v>
                </c:pt>
                <c:pt idx="1">
                  <c:v>75.2</c:v>
                </c:pt>
                <c:pt idx="2">
                  <c:v>95.2</c:v>
                </c:pt>
                <c:pt idx="3">
                  <c:v>110.1</c:v>
                </c:pt>
                <c:pt idx="4">
                  <c:v>94.1</c:v>
                </c:pt>
                <c:pt idx="5">
                  <c:v>96</c:v>
                </c:pt>
                <c:pt idx="6">
                  <c:v>99.4</c:v>
                </c:pt>
                <c:pt idx="7">
                  <c:v>102.3</c:v>
                </c:pt>
                <c:pt idx="8">
                  <c:v>101.6</c:v>
                </c:pt>
                <c:pt idx="9">
                  <c:v>102.7</c:v>
                </c:pt>
                <c:pt idx="10">
                  <c:v>99.5</c:v>
                </c:pt>
                <c:pt idx="11">
                  <c:v>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D8-42B2-91FE-423B8E5AA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60416"/>
        <c:axId val="343384896"/>
      </c:lineChart>
      <c:catAx>
        <c:axId val="3433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4F81BD"/>
            </a:solidFill>
          </a:ln>
        </c:spPr>
        <c:crossAx val="343384896"/>
        <c:crosses val="autoZero"/>
        <c:auto val="1"/>
        <c:lblAlgn val="ctr"/>
        <c:lblOffset val="100"/>
        <c:noMultiLvlLbl val="0"/>
      </c:catAx>
      <c:valAx>
        <c:axId val="343384896"/>
        <c:scaling>
          <c:orientation val="minMax"/>
          <c:max val="155"/>
          <c:min val="7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343360416"/>
        <c:crosses val="autoZero"/>
        <c:crossBetween val="between"/>
        <c:majorUnit val="5"/>
        <c:minorUnit val="0.1"/>
      </c:valAx>
      <c:spPr>
        <a:ln>
          <a:solidFill>
            <a:srgbClr val="4F81BD"/>
          </a:solidFill>
        </a:ln>
      </c:spPr>
    </c:plotArea>
    <c:legend>
      <c:legendPos val="b"/>
      <c:layout>
        <c:manualLayout>
          <c:xMode val="edge"/>
          <c:yMode val="edge"/>
          <c:x val="4.8576327433628316E-2"/>
          <c:y val="0.9578582175925926"/>
          <c:w val="0.9"/>
          <c:h val="4.2141782407407416E-2"/>
        </c:manualLayout>
      </c:layout>
      <c:overlay val="0"/>
      <c:txPr>
        <a:bodyPr/>
        <a:lstStyle/>
        <a:p>
          <a:pPr>
            <a:defRPr sz="950" baseline="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rgbClr val="003366"/>
          </a:solidFill>
          <a:latin typeface="Futura-Book" panose="020B0500000000000000" pitchFamily="34" charset="0"/>
          <a:ea typeface="Verdana" pitchFamily="34" charset="0"/>
          <a:cs typeface="Verdana" pitchFamily="34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6074425412892"/>
          <c:y val="3.697383241932399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F0-4AA5-82A1-46D11069D00D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F0-4AA5-82A1-46D11069D00D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F0-4AA5-82A1-46D11069D00D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F0-4AA5-82A1-46D11069D00D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F0-4AA5-82A1-46D11069D00D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0F0-4AA5-82A1-46D11069D00D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0F0-4AA5-82A1-46D11069D00D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0F0-4AA5-82A1-46D11069D00D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0F0-4AA5-82A1-46D11069D00D}"/>
              </c:ext>
            </c:extLst>
          </c:dPt>
          <c:dPt>
            <c:idx val="9"/>
            <c:invertIfNegative val="0"/>
            <c:bubble3D val="1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3EB-4680-BE44-9A632220979F}"/>
              </c:ext>
            </c:extLst>
          </c:dPt>
          <c:dPt>
            <c:idx val="10"/>
            <c:invertIfNegative val="0"/>
            <c:bubble3D val="1"/>
            <c:spPr>
              <a:blipFill>
                <a:blip xmlns:r="http://schemas.openxmlformats.org/officeDocument/2006/relationships" r:embed="rId1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2A8-49B5-8247-568E0FBD3A1B}"/>
              </c:ext>
            </c:extLst>
          </c:dPt>
          <c:dLbls>
            <c:dLbl>
              <c:idx val="0"/>
              <c:layout>
                <c:manualLayout>
                  <c:x val="-0.28356769754770966"/>
                  <c:y val="-3.00970190443035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F0-4AA5-82A1-46D11069D00D}"/>
                </c:ext>
              </c:extLst>
            </c:dLbl>
            <c:dLbl>
              <c:idx val="1"/>
              <c:layout>
                <c:manualLayout>
                  <c:x val="-0.33332600501918602"/>
                  <c:y val="4.2135826662024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F0-4AA5-82A1-46D11069D00D}"/>
                </c:ext>
              </c:extLst>
            </c:dLbl>
            <c:dLbl>
              <c:idx val="2"/>
              <c:layout>
                <c:manualLayout>
                  <c:x val="-3.0062399412978398E-2"/>
                  <c:y val="1.5048509522151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F0-4AA5-82A1-46D11069D00D}"/>
                </c:ext>
              </c:extLst>
            </c:dLbl>
            <c:dLbl>
              <c:idx val="3"/>
              <c:layout>
                <c:manualLayout>
                  <c:x val="-2.7010983960920699E-2"/>
                  <c:y val="-9.02910571329105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F0-4AA5-82A1-46D11069D00D}"/>
                </c:ext>
              </c:extLst>
            </c:dLbl>
            <c:dLbl>
              <c:idx val="4"/>
              <c:layout>
                <c:manualLayout>
                  <c:x val="-2.6832740449079202E-2"/>
                  <c:y val="-6.01940380886070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F0-4AA5-82A1-46D11069D00D}"/>
                </c:ext>
              </c:extLst>
            </c:dLbl>
            <c:dLbl>
              <c:idx val="5"/>
              <c:layout>
                <c:manualLayout>
                  <c:x val="-0.23561357373986092"/>
                  <c:y val="-3.0097019044303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F0-4AA5-82A1-46D11069D00D}"/>
                </c:ext>
              </c:extLst>
            </c:dLbl>
            <c:dLbl>
              <c:idx val="6"/>
              <c:layout>
                <c:manualLayout>
                  <c:x val="-0.22378898426729155"/>
                  <c:y val="-2.7087317139873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F0-4AA5-82A1-46D11069D00D}"/>
                </c:ext>
              </c:extLst>
            </c:dLbl>
            <c:dLbl>
              <c:idx val="7"/>
              <c:layout>
                <c:manualLayout>
                  <c:x val="-0.19574139845036886"/>
                  <c:y val="2.4077615235442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F0-4AA5-82A1-46D11069D00D}"/>
                </c:ext>
              </c:extLst>
            </c:dLbl>
            <c:dLbl>
              <c:idx val="8"/>
              <c:layout>
                <c:manualLayout>
                  <c:x val="-0.11113104727755493"/>
                  <c:y val="-6.3203739993037397E-2"/>
                </c:manualLayout>
              </c:layout>
              <c:tx>
                <c:rich>
                  <a:bodyPr/>
                  <a:lstStyle/>
                  <a:p>
                    <a:fld id="{DCAAD6BE-B8E5-450F-ADF8-47D87B66B1D8}" type="YVALUE">
                      <a:rPr lang="en-US" b="1" smtClean="0"/>
                      <a:pPr/>
                      <a:t>[VALORE Y]</a:t>
                    </a:fld>
                    <a:r>
                      <a:rPr lang="en-US" b="1" dirty="0"/>
                      <a:t> Tunisia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0F0-4AA5-82A1-46D11069D00D}"/>
                </c:ext>
              </c:extLst>
            </c:dLbl>
            <c:dLbl>
              <c:idx val="9"/>
              <c:layout>
                <c:manualLayout>
                  <c:x val="-6.6097847650495201E-2"/>
                  <c:y val="6.0194038088607044E-2"/>
                </c:manualLayout>
              </c:layout>
              <c:tx>
                <c:rich>
                  <a:bodyPr/>
                  <a:lstStyle/>
                  <a:p>
                    <a:fld id="{E711BCEB-E07C-42D2-BA49-FE867231E86D}" type="YVALUE">
                      <a:rPr lang="en-US" smtClean="0"/>
                      <a:pPr/>
                      <a:t>[VALORE Y]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Marocco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03EB-4680-BE44-9A632220979F}"/>
                </c:ext>
              </c:extLst>
            </c:dLbl>
            <c:dLbl>
              <c:idx val="10"/>
              <c:layout>
                <c:manualLayout>
                  <c:x val="-4.2175629904060551E-3"/>
                  <c:y val="2.4077615235442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A8-49B5-8247-568E0FBD3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Foglio1!$J$4:$J$14</c:f>
              <c:numCache>
                <c:formatCode>0.0%</c:formatCode>
                <c:ptCount val="11"/>
                <c:pt idx="0">
                  <c:v>-0.13100000000000001</c:v>
                </c:pt>
                <c:pt idx="1">
                  <c:v>-7.5999999999999998E-2</c:v>
                </c:pt>
                <c:pt idx="2">
                  <c:v>7.0000000000000001E-3</c:v>
                </c:pt>
                <c:pt idx="3">
                  <c:v>6.4000000000000001E-2</c:v>
                </c:pt>
                <c:pt idx="4">
                  <c:v>0.246</c:v>
                </c:pt>
                <c:pt idx="5">
                  <c:v>-4.1000000000000002E-2</c:v>
                </c:pt>
                <c:pt idx="6">
                  <c:v>-8.5999999999999993E-2</c:v>
                </c:pt>
                <c:pt idx="7">
                  <c:v>-0.158</c:v>
                </c:pt>
                <c:pt idx="8">
                  <c:v>5.7000000000000002E-2</c:v>
                </c:pt>
                <c:pt idx="9">
                  <c:v>2.1999999999999999E-2</c:v>
                </c:pt>
                <c:pt idx="10">
                  <c:v>3.4000000000000002E-2</c:v>
                </c:pt>
              </c:numCache>
            </c:numRef>
          </c:xVal>
          <c:yVal>
            <c:numRef>
              <c:f>Foglio1!$I$4:$I$14</c:f>
              <c:numCache>
                <c:formatCode>#,##0</c:formatCode>
                <c:ptCount val="11"/>
                <c:pt idx="0">
                  <c:v>66050</c:v>
                </c:pt>
                <c:pt idx="1">
                  <c:v>100581</c:v>
                </c:pt>
                <c:pt idx="2">
                  <c:v>103998</c:v>
                </c:pt>
                <c:pt idx="3">
                  <c:v>62774</c:v>
                </c:pt>
                <c:pt idx="4">
                  <c:v>40594</c:v>
                </c:pt>
                <c:pt idx="5">
                  <c:v>39583</c:v>
                </c:pt>
                <c:pt idx="6">
                  <c:v>30739</c:v>
                </c:pt>
                <c:pt idx="7">
                  <c:v>24241</c:v>
                </c:pt>
                <c:pt idx="8">
                  <c:v>32366</c:v>
                </c:pt>
                <c:pt idx="9">
                  <c:v>26807</c:v>
                </c:pt>
                <c:pt idx="10">
                  <c:v>29489</c:v>
                </c:pt>
              </c:numCache>
            </c:numRef>
          </c:yVal>
          <c:bubbleSize>
            <c:numRef>
              <c:f>Foglio1!$I$4:$I$14</c:f>
              <c:numCache>
                <c:formatCode>#,##0</c:formatCode>
                <c:ptCount val="11"/>
                <c:pt idx="0">
                  <c:v>66050</c:v>
                </c:pt>
                <c:pt idx="1">
                  <c:v>100581</c:v>
                </c:pt>
                <c:pt idx="2">
                  <c:v>103998</c:v>
                </c:pt>
                <c:pt idx="3">
                  <c:v>62774</c:v>
                </c:pt>
                <c:pt idx="4">
                  <c:v>40594</c:v>
                </c:pt>
                <c:pt idx="5">
                  <c:v>39583</c:v>
                </c:pt>
                <c:pt idx="6">
                  <c:v>30739</c:v>
                </c:pt>
                <c:pt idx="7">
                  <c:v>24241</c:v>
                </c:pt>
                <c:pt idx="8">
                  <c:v>32366</c:v>
                </c:pt>
                <c:pt idx="9">
                  <c:v>26807</c:v>
                </c:pt>
                <c:pt idx="10">
                  <c:v>29489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F0F0-4AA5-82A1-46D11069D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4"/>
          <c:min val="-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1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0484689969759"/>
          <c:y val="3.0954428610463287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7D-4809-B1E5-105593C12E98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7D-4809-B1E5-105593C12E98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7D-4809-B1E5-105593C12E98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7D-4809-B1E5-105593C12E98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7D-4809-B1E5-105593C12E98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7D-4809-B1E5-105593C12E98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B7D-4809-B1E5-105593C12E98}"/>
              </c:ext>
            </c:extLst>
          </c:dPt>
          <c:dPt>
            <c:idx val="7"/>
            <c:invertIfNegative val="0"/>
            <c:bubble3D val="1"/>
            <c:spPr>
              <a:blipFill>
                <a:blip xmlns:r="http://schemas.openxmlformats.org/officeDocument/2006/relationships" r:embed="rId10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B7D-4809-B1E5-105593C12E98}"/>
              </c:ext>
            </c:extLst>
          </c:dPt>
          <c:dPt>
            <c:idx val="8"/>
            <c:invertIfNegative val="0"/>
            <c:bubble3D val="1"/>
            <c:spPr>
              <a:blipFill>
                <a:blip xmlns:r="http://schemas.openxmlformats.org/officeDocument/2006/relationships" r:embed="rId11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B7D-4809-B1E5-105593C12E98}"/>
              </c:ext>
            </c:extLst>
          </c:dPt>
          <c:dPt>
            <c:idx val="9"/>
            <c:invertIfNegative val="0"/>
            <c:bubble3D val="1"/>
            <c:spPr>
              <a:blipFill>
                <a:blip xmlns:r="http://schemas.openxmlformats.org/officeDocument/2006/relationships" r:embed="rId1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AA-4654-AD0D-86AE2612D106}"/>
              </c:ext>
            </c:extLst>
          </c:dPt>
          <c:dPt>
            <c:idx val="10"/>
            <c:invertIfNegative val="0"/>
            <c:bubble3D val="1"/>
            <c:spPr>
              <a:blipFill>
                <a:blip xmlns:r="http://schemas.openxmlformats.org/officeDocument/2006/relationships" r:embed="rId1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0AA-4654-AD0D-86AE2612D106}"/>
              </c:ext>
            </c:extLst>
          </c:dPt>
          <c:dLbls>
            <c:dLbl>
              <c:idx val="0"/>
              <c:layout>
                <c:manualLayout>
                  <c:x val="-0.25151459705619256"/>
                  <c:y val="3.310672094873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7D-4809-B1E5-105593C12E98}"/>
                </c:ext>
              </c:extLst>
            </c:dLbl>
            <c:dLbl>
              <c:idx val="1"/>
              <c:layout>
                <c:manualLayout>
                  <c:x val="-0.30183552993639967"/>
                  <c:y val="-2.7588615417905359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7D-4809-B1E5-105593C12E98}"/>
                </c:ext>
              </c:extLst>
            </c:dLbl>
            <c:dLbl>
              <c:idx val="2"/>
              <c:layout>
                <c:manualLayout>
                  <c:x val="-2.5660446582736193E-2"/>
                  <c:y val="-3.3106720948733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7D-4809-B1E5-105593C12E98}"/>
                </c:ext>
              </c:extLst>
            </c:dLbl>
            <c:dLbl>
              <c:idx val="3"/>
              <c:layout>
                <c:manualLayout>
                  <c:x val="-3.4233628546194966E-2"/>
                  <c:y val="-1.2038807617721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7D-4809-B1E5-105593C12E98}"/>
                </c:ext>
              </c:extLst>
            </c:dLbl>
            <c:dLbl>
              <c:idx val="4"/>
              <c:layout>
                <c:manualLayout>
                  <c:x val="-4.1952352719797414E-2"/>
                  <c:y val="-7.37375781663427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1.462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Portogallo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44333369265709"/>
                      <c:h val="3.602613179603131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0B7D-4809-B1E5-105593C12E98}"/>
                </c:ext>
              </c:extLst>
            </c:dLbl>
            <c:dLbl>
              <c:idx val="5"/>
              <c:layout>
                <c:manualLayout>
                  <c:x val="-2.6888411996875774E-2"/>
                  <c:y val="5.7184454676377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804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Cina+Hong</a:t>
                    </a:r>
                    <a:r>
                      <a:rPr lang="en-US" baseline="0" dirty="0"/>
                      <a:t> Kong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55599304803021"/>
                      <c:h val="3.30164298916009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0B7D-4809-B1E5-105593C12E98}"/>
                </c:ext>
              </c:extLst>
            </c:dLbl>
            <c:dLbl>
              <c:idx val="6"/>
              <c:layout>
                <c:manualLayout>
                  <c:x val="-4.9437280032376962E-2"/>
                  <c:y val="3.9126124757594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7D-4809-B1E5-105593C12E98}"/>
                </c:ext>
              </c:extLst>
            </c:dLbl>
            <c:dLbl>
              <c:idx val="7"/>
              <c:layout>
                <c:manualLayout>
                  <c:x val="-0.18291850347314811"/>
                  <c:y val="-3.00970190443035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7D-4809-B1E5-105593C12E98}"/>
                </c:ext>
              </c:extLst>
            </c:dLbl>
            <c:dLbl>
              <c:idx val="8"/>
              <c:layout>
                <c:manualLayout>
                  <c:x val="-0.22813254698158561"/>
                  <c:y val="-1.2038807617721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7D-4809-B1E5-105593C12E98}"/>
                </c:ext>
              </c:extLst>
            </c:dLbl>
            <c:dLbl>
              <c:idx val="9"/>
              <c:layout>
                <c:manualLayout>
                  <c:x val="-5.3087253272210491E-2"/>
                  <c:y val="4.2135826662024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0AA-4654-AD0D-86AE2612D106}"/>
                </c:ext>
              </c:extLst>
            </c:dLbl>
            <c:dLbl>
              <c:idx val="10"/>
              <c:layout>
                <c:manualLayout>
                  <c:x val="-0.16560796166960751"/>
                  <c:y val="2.40774967432417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084178217035342E-2"/>
                      <c:h val="3.00519920079380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60AA-4654-AD0D-86AE2612D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Foglio1!$J$4:$J$14</c:f>
              <c:numCache>
                <c:formatCode>0.0%</c:formatCode>
                <c:ptCount val="11"/>
                <c:pt idx="0">
                  <c:v>-9.0999999999999998E-2</c:v>
                </c:pt>
                <c:pt idx="1">
                  <c:v>-0.153</c:v>
                </c:pt>
                <c:pt idx="2">
                  <c:v>-7.5999999999999998E-2</c:v>
                </c:pt>
                <c:pt idx="3">
                  <c:v>-5.5E-2</c:v>
                </c:pt>
                <c:pt idx="4">
                  <c:v>0.11600000000000001</c:v>
                </c:pt>
                <c:pt idx="5">
                  <c:v>0.189</c:v>
                </c:pt>
                <c:pt idx="6">
                  <c:v>-0.154</c:v>
                </c:pt>
                <c:pt idx="7">
                  <c:v>0.182</c:v>
                </c:pt>
                <c:pt idx="8">
                  <c:v>8.2000000000000003E-2</c:v>
                </c:pt>
                <c:pt idx="9">
                  <c:v>-0.28999999999999998</c:v>
                </c:pt>
                <c:pt idx="10">
                  <c:v>-0.214</c:v>
                </c:pt>
              </c:numCache>
            </c:numRef>
          </c:xVal>
          <c:yVal>
            <c:numRef>
              <c:f>Foglio1!$I$4:$I$14</c:f>
              <c:numCache>
                <c:formatCode>#,##0</c:formatCode>
                <c:ptCount val="11"/>
                <c:pt idx="0">
                  <c:v>2475</c:v>
                </c:pt>
                <c:pt idx="1">
                  <c:v>3826</c:v>
                </c:pt>
                <c:pt idx="2">
                  <c:v>2034</c:v>
                </c:pt>
                <c:pt idx="3">
                  <c:v>2822</c:v>
                </c:pt>
                <c:pt idx="4">
                  <c:v>1462</c:v>
                </c:pt>
                <c:pt idx="5">
                  <c:v>804</c:v>
                </c:pt>
                <c:pt idx="6">
                  <c:v>655</c:v>
                </c:pt>
                <c:pt idx="7">
                  <c:v>890</c:v>
                </c:pt>
                <c:pt idx="8">
                  <c:v>1419</c:v>
                </c:pt>
                <c:pt idx="9">
                  <c:v>350</c:v>
                </c:pt>
                <c:pt idx="10">
                  <c:v>710</c:v>
                </c:pt>
              </c:numCache>
            </c:numRef>
          </c:yVal>
          <c:bubbleSize>
            <c:numRef>
              <c:f>Foglio1!$I$4:$I$14</c:f>
              <c:numCache>
                <c:formatCode>#,##0</c:formatCode>
                <c:ptCount val="11"/>
                <c:pt idx="0">
                  <c:v>2475</c:v>
                </c:pt>
                <c:pt idx="1">
                  <c:v>3826</c:v>
                </c:pt>
                <c:pt idx="2">
                  <c:v>2034</c:v>
                </c:pt>
                <c:pt idx="3">
                  <c:v>2822</c:v>
                </c:pt>
                <c:pt idx="4">
                  <c:v>1462</c:v>
                </c:pt>
                <c:pt idx="5">
                  <c:v>804</c:v>
                </c:pt>
                <c:pt idx="6">
                  <c:v>655</c:v>
                </c:pt>
                <c:pt idx="7">
                  <c:v>890</c:v>
                </c:pt>
                <c:pt idx="8">
                  <c:v>1419</c:v>
                </c:pt>
                <c:pt idx="9">
                  <c:v>350</c:v>
                </c:pt>
                <c:pt idx="10">
                  <c:v>710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0B7D-4809-B1E5-105593C12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30000000000000004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  <c:majorUnit val="0.2"/>
      </c:valAx>
      <c:valAx>
        <c:axId val="791619199"/>
        <c:scaling>
          <c:orientation val="minMax"/>
          <c:max val="4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9615807220896"/>
          <c:y val="2.4386168926747411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33-4D39-BD63-F2C8F5457FFE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33-4D39-BD63-F2C8F5457FFE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33-4D39-BD63-F2C8F5457FFE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33-4D39-BD63-F2C8F5457FFE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33-4D39-BD63-F2C8F5457FFE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33-4D39-BD63-F2C8F5457FFE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533-4D39-BD63-F2C8F5457FFE}"/>
              </c:ext>
            </c:extLst>
          </c:dPt>
          <c:dLbls>
            <c:dLbl>
              <c:idx val="0"/>
              <c:layout>
                <c:manualLayout>
                  <c:x val="-0.19988307792976545"/>
                  <c:y val="5.1164932375315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33-4D39-BD63-F2C8F5457FFE}"/>
                </c:ext>
              </c:extLst>
            </c:dLbl>
            <c:dLbl>
              <c:idx val="1"/>
              <c:layout>
                <c:manualLayout>
                  <c:x val="-4.8091470598803643E-2"/>
                  <c:y val="-6.6213441897467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33-4D39-BD63-F2C8F5457FFE}"/>
                </c:ext>
              </c:extLst>
            </c:dLbl>
            <c:dLbl>
              <c:idx val="2"/>
              <c:layout>
                <c:manualLayout>
                  <c:x val="-0.32123097711485693"/>
                  <c:y val="-2.1067913331012576E-2"/>
                </c:manualLayout>
              </c:layout>
              <c:tx>
                <c:rich>
                  <a:bodyPr/>
                  <a:lstStyle/>
                  <a:p>
                    <a:fld id="{C249F569-C1C8-41A1-A546-3533DCEA6844}" type="YVALUE">
                      <a:rPr lang="en-US" smtClean="0"/>
                      <a:pPr/>
                      <a:t>[VALORE Y]</a:t>
                    </a:fld>
                    <a:r>
                      <a:rPr lang="en-US" dirty="0"/>
                      <a:t> Romania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3-4D39-BD63-F2C8F5457F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33-4D39-BD63-F2C8F5457FFE}"/>
                </c:ext>
              </c:extLst>
            </c:dLbl>
            <c:dLbl>
              <c:idx val="4"/>
              <c:layout>
                <c:manualLayout>
                  <c:x val="-0.11167854326352995"/>
                  <c:y val="6.3203739993037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33-4D39-BD63-F2C8F5457FFE}"/>
                </c:ext>
              </c:extLst>
            </c:dLbl>
            <c:dLbl>
              <c:idx val="5"/>
              <c:layout>
                <c:manualLayout>
                  <c:x val="-0.35190919131344195"/>
                  <c:y val="-4.51455285664552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18.616 </a:t>
                    </a:r>
                    <a:r>
                      <a:rPr lang="en-US" dirty="0" err="1"/>
                      <a:t>Turchia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533-4D39-BD63-F2C8F5457FFE}"/>
                </c:ext>
              </c:extLst>
            </c:dLbl>
            <c:dLbl>
              <c:idx val="6"/>
              <c:layout>
                <c:manualLayout>
                  <c:x val="-0.22037919061370612"/>
                  <c:y val="-3.6116422853164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33-4D39-BD63-F2C8F5457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Foglio1!$J$4:$J$10</c:f>
              <c:numCache>
                <c:formatCode>0.0%</c:formatCode>
                <c:ptCount val="7"/>
                <c:pt idx="0">
                  <c:v>-0.11700000000000001</c:v>
                </c:pt>
                <c:pt idx="1">
                  <c:v>0</c:v>
                </c:pt>
                <c:pt idx="2">
                  <c:v>-5.5E-2</c:v>
                </c:pt>
                <c:pt idx="3">
                  <c:v>2.9000000000000001E-2</c:v>
                </c:pt>
                <c:pt idx="4">
                  <c:v>0.13</c:v>
                </c:pt>
                <c:pt idx="5">
                  <c:v>-2.8000000000000001E-2</c:v>
                </c:pt>
                <c:pt idx="6">
                  <c:v>-1.4E-2</c:v>
                </c:pt>
              </c:numCache>
            </c:numRef>
          </c:xVal>
          <c:yVal>
            <c:numRef>
              <c:f>Foglio1!$I$4:$I$10</c:f>
              <c:numCache>
                <c:formatCode>#,##0</c:formatCode>
                <c:ptCount val="7"/>
                <c:pt idx="0">
                  <c:v>14811</c:v>
                </c:pt>
                <c:pt idx="1">
                  <c:v>26825</c:v>
                </c:pt>
                <c:pt idx="2">
                  <c:v>17845</c:v>
                </c:pt>
                <c:pt idx="3">
                  <c:v>60000</c:v>
                </c:pt>
                <c:pt idx="4">
                  <c:v>17404</c:v>
                </c:pt>
                <c:pt idx="5">
                  <c:v>18616</c:v>
                </c:pt>
                <c:pt idx="6">
                  <c:v>22500</c:v>
                </c:pt>
              </c:numCache>
            </c:numRef>
          </c:yVal>
          <c:bubbleSize>
            <c:numRef>
              <c:f>Foglio1!$I$4:$I$10</c:f>
              <c:numCache>
                <c:formatCode>#,##0</c:formatCode>
                <c:ptCount val="7"/>
                <c:pt idx="0">
                  <c:v>14811</c:v>
                </c:pt>
                <c:pt idx="1">
                  <c:v>26825</c:v>
                </c:pt>
                <c:pt idx="2">
                  <c:v>17845</c:v>
                </c:pt>
                <c:pt idx="3">
                  <c:v>60000</c:v>
                </c:pt>
                <c:pt idx="4">
                  <c:v>17404</c:v>
                </c:pt>
                <c:pt idx="5">
                  <c:v>18616</c:v>
                </c:pt>
                <c:pt idx="6">
                  <c:v>22500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7533-4D39-BD63-F2C8F5457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5"/>
          <c:min val="-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</c:valAx>
      <c:valAx>
        <c:axId val="791619199"/>
        <c:scaling>
          <c:orientation val="minMax"/>
          <c:max val="7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4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0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1382621210316"/>
          <c:y val="3.3964130514893637E-2"/>
          <c:w val="0.82671388564719805"/>
          <c:h val="0.89707340852532425"/>
        </c:manualLayout>
      </c:layout>
      <c:bubbleChart>
        <c:varyColors val="1"/>
        <c:ser>
          <c:idx val="0"/>
          <c:order val="0"/>
          <c:tx>
            <c:strRef>
              <c:f>Foglio1!$H$3</c:f>
              <c:strCache>
                <c:ptCount val="1"/>
                <c:pt idx="0">
                  <c:v>Paese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1F-46AE-BB04-4239BB3B77AE}"/>
              </c:ext>
            </c:extLst>
          </c:dPt>
          <c:dPt>
            <c:idx val="1"/>
            <c:invertIfNegative val="0"/>
            <c:bubble3D val="1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1F-46AE-BB04-4239BB3B77AE}"/>
              </c:ext>
            </c:extLst>
          </c:dPt>
          <c:dPt>
            <c:idx val="2"/>
            <c:invertIfNegative val="0"/>
            <c:bubble3D val="1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1F-46AE-BB04-4239BB3B77AE}"/>
              </c:ext>
            </c:extLst>
          </c:dPt>
          <c:dPt>
            <c:idx val="3"/>
            <c:invertIfNegative val="0"/>
            <c:bubble3D val="1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1F-46AE-BB04-4239BB3B77AE}"/>
              </c:ext>
            </c:extLst>
          </c:dPt>
          <c:dPt>
            <c:idx val="4"/>
            <c:invertIfNegative val="0"/>
            <c:bubble3D val="1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1F-46AE-BB04-4239BB3B77AE}"/>
              </c:ext>
            </c:extLst>
          </c:dPt>
          <c:dPt>
            <c:idx val="5"/>
            <c:invertIfNegative val="0"/>
            <c:bubble3D val="1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1F-46AE-BB04-4239BB3B77AE}"/>
              </c:ext>
            </c:extLst>
          </c:dPt>
          <c:dPt>
            <c:idx val="6"/>
            <c:invertIfNegative val="0"/>
            <c:bubble3D val="1"/>
            <c:spPr>
              <a:blipFill>
                <a:blip xmlns:r="http://schemas.openxmlformats.org/officeDocument/2006/relationships" r:embed="rId9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1F-46AE-BB04-4239BB3B77AE}"/>
              </c:ext>
            </c:extLst>
          </c:dPt>
          <c:dLbls>
            <c:dLbl>
              <c:idx val="0"/>
              <c:layout>
                <c:manualLayout>
                  <c:x val="-0.327590299014129"/>
                  <c:y val="2.55824661876579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 1.580 Germania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29937156160227"/>
                      <c:h val="6.010374703147413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C1F-46AE-BB04-4239BB3B77AE}"/>
                </c:ext>
              </c:extLst>
            </c:dLbl>
            <c:dLbl>
              <c:idx val="1"/>
              <c:layout>
                <c:manualLayout>
                  <c:x val="-4.0671670723243146E-2"/>
                  <c:y val="-2.55823476954571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F7AD97-3B5B-46DA-A91C-7C8E7CBD6B7E}" type="YVALUE">
                      <a:rPr lang="en-US" smtClean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[VALORE Y]</a:t>
                    </a:fld>
                    <a:r>
                      <a:rPr lang="en-US" dirty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19952304494763"/>
                      <c:h val="6.31587129566718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1F-46AE-BB04-4239BB3B77AE}"/>
                </c:ext>
              </c:extLst>
            </c:dLbl>
            <c:dLbl>
              <c:idx val="2"/>
              <c:layout>
                <c:manualLayout>
                  <c:x val="-0.13330770787354074"/>
                  <c:y val="1.5048509522151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1F-46AE-BB04-4239BB3B77AE}"/>
                </c:ext>
              </c:extLst>
            </c:dLbl>
            <c:dLbl>
              <c:idx val="3"/>
              <c:layout>
                <c:manualLayout>
                  <c:x val="-0.19970530721238494"/>
                  <c:y val="-5.4174634279746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1F-46AE-BB04-4239BB3B77AE}"/>
                </c:ext>
              </c:extLst>
            </c:dLbl>
            <c:dLbl>
              <c:idx val="4"/>
              <c:layout>
                <c:manualLayout>
                  <c:x val="-4.517243759585908E-2"/>
                  <c:y val="4.2135826662024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1F-46AE-BB04-4239BB3B77AE}"/>
                </c:ext>
              </c:extLst>
            </c:dLbl>
            <c:dLbl>
              <c:idx val="5"/>
              <c:layout>
                <c:manualLayout>
                  <c:x val="-2.0037974851117024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1F-46AE-BB04-4239BB3B77AE}"/>
                </c:ext>
              </c:extLst>
            </c:dLbl>
            <c:dLbl>
              <c:idx val="6"/>
              <c:layout>
                <c:manualLayout>
                  <c:x val="-0.3319653025600874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38.393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C1F-46AE-BB04-4239BB3B77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Foglio1!$J$4:$J$10</c:f>
              <c:numCache>
                <c:formatCode>0.0%</c:formatCode>
                <c:ptCount val="7"/>
                <c:pt idx="0">
                  <c:v>-4.8000000000000001E-2</c:v>
                </c:pt>
                <c:pt idx="1">
                  <c:v>2.9000000000000001E-2</c:v>
                </c:pt>
                <c:pt idx="2">
                  <c:v>-0.17100000000000001</c:v>
                </c:pt>
                <c:pt idx="3">
                  <c:v>-5.0999999999999997E-2</c:v>
                </c:pt>
                <c:pt idx="4">
                  <c:v>-0.05</c:v>
                </c:pt>
                <c:pt idx="5">
                  <c:v>0.112</c:v>
                </c:pt>
                <c:pt idx="6">
                  <c:v>0.111</c:v>
                </c:pt>
              </c:numCache>
            </c:numRef>
          </c:xVal>
          <c:yVal>
            <c:numRef>
              <c:f>Foglio1!$I$4:$I$10</c:f>
              <c:numCache>
                <c:formatCode>#,##0</c:formatCode>
                <c:ptCount val="7"/>
                <c:pt idx="0">
                  <c:v>1580</c:v>
                </c:pt>
                <c:pt idx="1">
                  <c:v>1771</c:v>
                </c:pt>
                <c:pt idx="2">
                  <c:v>431</c:v>
                </c:pt>
                <c:pt idx="3">
                  <c:v>1790</c:v>
                </c:pt>
                <c:pt idx="4">
                  <c:v>1403</c:v>
                </c:pt>
                <c:pt idx="5">
                  <c:v>506</c:v>
                </c:pt>
                <c:pt idx="6">
                  <c:v>7000</c:v>
                </c:pt>
              </c:numCache>
            </c:numRef>
          </c:yVal>
          <c:bubbleSize>
            <c:numRef>
              <c:f>Foglio1!$I$4:$I$10</c:f>
              <c:numCache>
                <c:formatCode>#,##0</c:formatCode>
                <c:ptCount val="7"/>
                <c:pt idx="0">
                  <c:v>1580</c:v>
                </c:pt>
                <c:pt idx="1">
                  <c:v>1771</c:v>
                </c:pt>
                <c:pt idx="2">
                  <c:v>431</c:v>
                </c:pt>
                <c:pt idx="3">
                  <c:v>1790</c:v>
                </c:pt>
                <c:pt idx="4">
                  <c:v>1403</c:v>
                </c:pt>
                <c:pt idx="5">
                  <c:v>506</c:v>
                </c:pt>
                <c:pt idx="6">
                  <c:v>7000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14-5C1F-46AE-BB04-4239BB3B7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35067103"/>
        <c:axId val="791619199"/>
      </c:bubbleChart>
      <c:valAx>
        <c:axId val="535067103"/>
        <c:scaling>
          <c:orientation val="minMax"/>
          <c:max val="0.5"/>
          <c:min val="-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619199"/>
        <c:crosses val="autoZero"/>
        <c:crossBetween val="midCat"/>
        <c:majorUnit val="0.2"/>
      </c:valAx>
      <c:valAx>
        <c:axId val="791619199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5067103"/>
        <c:crosses val="autoZero"/>
        <c:crossBetween val="midCat"/>
        <c:majorUnit val="3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0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noProof="0" dirty="0">
                <a:solidFill>
                  <a:srgbClr val="002060"/>
                </a:solidFill>
              </a:rPr>
              <a:t>Volumi Esportazioni (Tonnellate)</a:t>
            </a:r>
          </a:p>
        </c:rich>
      </c:tx>
      <c:layout>
        <c:manualLayout>
          <c:xMode val="edge"/>
          <c:yMode val="edge"/>
          <c:x val="0.196191012052222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5062620947629707"/>
          <c:y val="0.12565687017790045"/>
          <c:w val="0.81188045193762426"/>
          <c:h val="0.81462571913053128"/>
        </c:manualLayout>
      </c:layout>
      <c:bubbleChart>
        <c:varyColors val="1"/>
        <c:ser>
          <c:idx val="0"/>
          <c:order val="0"/>
          <c:tx>
            <c:strRef>
              <c:f>Foglio3!$E$4:$E$5</c:f>
              <c:strCache>
                <c:ptCount val="2"/>
                <c:pt idx="0">
                  <c:v>Quantità</c:v>
                </c:pt>
                <c:pt idx="1">
                  <c:v>(migliaia di €)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DC-41F2-A5C9-5C210C230ACD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DC-41F2-A5C9-5C210C230ACD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3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DC-41F2-A5C9-5C210C230ACD}"/>
              </c:ext>
            </c:extLst>
          </c:dPt>
          <c:dLbls>
            <c:dLbl>
              <c:idx val="0"/>
              <c:layout>
                <c:manualLayout>
                  <c:x val="-3.7152771513868234E-2"/>
                  <c:y val="-5.6585398340802728E-2"/>
                </c:manualLayout>
              </c:layout>
              <c:tx>
                <c:rich>
                  <a:bodyPr/>
                  <a:lstStyle/>
                  <a:p>
                    <a:fld id="{E48BD0CE-4B8B-41B3-85FD-7525C7B0A140}" type="CELLRANGE">
                      <a:rPr lang="en-US"/>
                      <a:pPr/>
                      <a:t>[INTERVALLOCELLE]</a:t>
                    </a:fld>
                    <a:endParaRPr lang="en-US" baseline="0"/>
                  </a:p>
                  <a:p>
                    <a:fld id="{76EFE8CC-9A27-4E14-8FB1-9AB31E595269}" type="YVALUE">
                      <a:rPr lang="en-US"/>
                      <a:pPr/>
                      <a:t>[VALORE Y]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9DC-41F2-A5C9-5C210C230ACD}"/>
                </c:ext>
              </c:extLst>
            </c:dLbl>
            <c:dLbl>
              <c:idx val="1"/>
              <c:layout>
                <c:manualLayout>
                  <c:x val="-0.32508675074634652"/>
                  <c:y val="-5.9563577200844868E-2"/>
                </c:manualLayout>
              </c:layout>
              <c:tx>
                <c:rich>
                  <a:bodyPr/>
                  <a:lstStyle/>
                  <a:p>
                    <a:fld id="{8B66E04D-18B3-4518-BC36-9919787BDC72}" type="CELLRANGE">
                      <a:rPr lang="en-US"/>
                      <a:pPr/>
                      <a:t>[INTERVALLOCELLE]</a:t>
                    </a:fld>
                    <a:endParaRPr lang="en-US" baseline="0"/>
                  </a:p>
                  <a:p>
                    <a:fld id="{9F5FD993-676C-4C79-9AF5-7B3161C2C438}" type="YVALUE">
                      <a:rPr lang="en-US"/>
                      <a:pPr/>
                      <a:t>[VALORE Y]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9DC-41F2-A5C9-5C210C230ACD}"/>
                </c:ext>
              </c:extLst>
            </c:dLbl>
            <c:dLbl>
              <c:idx val="2"/>
              <c:layout>
                <c:manualLayout>
                  <c:x val="-4.3344900099512869E-2"/>
                  <c:y val="-7.445447150105608E-2"/>
                </c:manualLayout>
              </c:layout>
              <c:tx>
                <c:rich>
                  <a:bodyPr/>
                  <a:lstStyle/>
                  <a:p>
                    <a:fld id="{FD88B739-4172-4280-BAA4-59A56BE4A4F5}" type="CELLRANGE">
                      <a:rPr lang="en-US"/>
                      <a:pPr/>
                      <a:t>[INTERVALLOCELLE]</a:t>
                    </a:fld>
                    <a:endParaRPr lang="en-US" baseline="0"/>
                  </a:p>
                  <a:p>
                    <a:fld id="{5FE8DE5F-8E34-4D32-8DD2-6BBC4150DD28}" type="YVALUE">
                      <a:rPr lang="en-US"/>
                      <a:pPr/>
                      <a:t>[VALORE Y]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9DC-41F2-A5C9-5C210C230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Foglio3!$F$6:$F$8</c:f>
              <c:numCache>
                <c:formatCode>0.00%</c:formatCode>
                <c:ptCount val="3"/>
                <c:pt idx="0">
                  <c:v>-5.3999999999999999E-2</c:v>
                </c:pt>
                <c:pt idx="1">
                  <c:v>-8.9999999999999993E-3</c:v>
                </c:pt>
                <c:pt idx="2">
                  <c:v>-7.8E-2</c:v>
                </c:pt>
              </c:numCache>
            </c:numRef>
          </c:xVal>
          <c:yVal>
            <c:numRef>
              <c:f>Foglio3!$E$6:$E$8</c:f>
              <c:numCache>
                <c:formatCode>#,##0</c:formatCode>
                <c:ptCount val="3"/>
                <c:pt idx="0">
                  <c:v>3092</c:v>
                </c:pt>
                <c:pt idx="1">
                  <c:v>11088</c:v>
                </c:pt>
                <c:pt idx="2">
                  <c:v>6468</c:v>
                </c:pt>
              </c:numCache>
            </c:numRef>
          </c:yVal>
          <c:bubbleSize>
            <c:numRef>
              <c:f>Foglio3!$E$6:$E$8</c:f>
              <c:numCache>
                <c:formatCode>#,##0</c:formatCode>
                <c:ptCount val="3"/>
                <c:pt idx="0">
                  <c:v>3092</c:v>
                </c:pt>
                <c:pt idx="1">
                  <c:v>11088</c:v>
                </c:pt>
                <c:pt idx="2">
                  <c:v>6468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Foglio3!$D$6:$D$8</c15:f>
                <c15:dlblRangeCache>
                  <c:ptCount val="3"/>
                  <c:pt idx="0">
                    <c:v>Tinti in filo</c:v>
                  </c:pt>
                  <c:pt idx="1">
                    <c:v>Tinti in pezza</c:v>
                  </c:pt>
                  <c:pt idx="2">
                    <c:v>Stampati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9DC-41F2-A5C9-5C210C230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97608736"/>
        <c:axId val="1097114160"/>
      </c:bubbleChart>
      <c:valAx>
        <c:axId val="109760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7114160"/>
        <c:crosses val="autoZero"/>
        <c:crossBetween val="midCat"/>
      </c:valAx>
      <c:valAx>
        <c:axId val="1097114160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97608736"/>
        <c:crosses val="autoZero"/>
        <c:crossBetween val="midCat"/>
        <c:majorUnit val="1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64646-1F08-4B82-BFC7-242946D0B4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71B974-A44C-4352-A5B1-407C56F42E88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Il distretto tessile di Como nel 2019</a:t>
          </a:r>
        </a:p>
      </dgm:t>
    </dgm:pt>
    <dgm:pt modelId="{7721E705-4BD0-477F-B88A-2C79CCE40177}" type="parTrans" cxnId="{C3C93CE6-EAF3-45D9-84D7-D7690B06F76B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BEA77DFB-AB01-411D-A12C-1E5AFD89494D}" type="sibTrans" cxnId="{C3C93CE6-EAF3-45D9-84D7-D7690B06F76B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24690539-8941-4D7E-ADFF-9761886F5554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tessili: Tessuti per abbigliamento</a:t>
          </a:r>
        </a:p>
      </dgm:t>
    </dgm:pt>
    <dgm:pt modelId="{9B15CFEC-B9CA-47C2-B441-43FBBDC2CF68}" type="parTrans" cxnId="{2B70A390-F0F6-4026-9381-99E36EE88E2F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40395A73-40AC-4F82-8A9C-4748AAE5576B}" type="sibTrans" cxnId="{2B70A390-F0F6-4026-9381-99E36EE88E2F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0BEC17C0-0161-4E5A-A138-3C574E23BE13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di abbigliamento: Cravatteria e accessori</a:t>
          </a:r>
        </a:p>
      </dgm:t>
    </dgm:pt>
    <dgm:pt modelId="{EAACA522-DA6C-482F-9C95-FDC9A84DC0EC}" type="parTrans" cxnId="{65B28B08-C656-4016-BE23-F197B3F9F1CB}">
      <dgm:prSet/>
      <dgm:spPr/>
      <dgm:t>
        <a:bodyPr/>
        <a:lstStyle/>
        <a:p>
          <a:endParaRPr lang="it-IT"/>
        </a:p>
      </dgm:t>
    </dgm:pt>
    <dgm:pt modelId="{0C17B062-EAC3-4B65-B486-A30025190DC2}" type="sibTrans" cxnId="{65B28B08-C656-4016-BE23-F197B3F9F1CB}">
      <dgm:prSet/>
      <dgm:spPr/>
      <dgm:t>
        <a:bodyPr/>
        <a:lstStyle/>
        <a:p>
          <a:endParaRPr lang="it-IT"/>
        </a:p>
      </dgm:t>
    </dgm:pt>
    <dgm:pt modelId="{B3C935C4-D857-4141-9260-601EADC43145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Alcuni dati strutturali sulla filiera comasca</a:t>
          </a:r>
        </a:p>
      </dgm:t>
    </dgm:pt>
    <dgm:pt modelId="{F059345A-EB2A-408F-B4C5-3F6A5EAE1F5A}" type="parTrans" cxnId="{E8D0E5AE-3636-45A9-A6C5-1332E5FD1284}">
      <dgm:prSet/>
      <dgm:spPr/>
      <dgm:t>
        <a:bodyPr/>
        <a:lstStyle/>
        <a:p>
          <a:endParaRPr lang="it-IT"/>
        </a:p>
      </dgm:t>
    </dgm:pt>
    <dgm:pt modelId="{ED56258F-4CAA-418B-9882-C3C2E32E5F01}" type="sibTrans" cxnId="{E8D0E5AE-3636-45A9-A6C5-1332E5FD1284}">
      <dgm:prSet/>
      <dgm:spPr/>
      <dgm:t>
        <a:bodyPr/>
        <a:lstStyle/>
        <a:p>
          <a:endParaRPr lang="it-IT"/>
        </a:p>
      </dgm:t>
    </dgm:pt>
    <dgm:pt modelId="{7FD314BA-050D-4812-AF27-A0C8814C20B0}" type="pres">
      <dgm:prSet presAssocID="{6D664646-1F08-4B82-BFC7-242946D0B4F3}" presName="Name0" presStyleCnt="0">
        <dgm:presLayoutVars>
          <dgm:chMax val="7"/>
          <dgm:chPref val="7"/>
          <dgm:dir/>
        </dgm:presLayoutVars>
      </dgm:prSet>
      <dgm:spPr/>
    </dgm:pt>
    <dgm:pt modelId="{C6D1A6DD-49D8-4340-B783-84C9E8B2B2C5}" type="pres">
      <dgm:prSet presAssocID="{6D664646-1F08-4B82-BFC7-242946D0B4F3}" presName="Name1" presStyleCnt="0"/>
      <dgm:spPr/>
    </dgm:pt>
    <dgm:pt modelId="{EF59C81A-84F7-4EBB-88EF-E48EF8997747}" type="pres">
      <dgm:prSet presAssocID="{6D664646-1F08-4B82-BFC7-242946D0B4F3}" presName="cycle" presStyleCnt="0"/>
      <dgm:spPr/>
    </dgm:pt>
    <dgm:pt modelId="{51D8A295-2AC0-42E2-9A4D-C9E21D938549}" type="pres">
      <dgm:prSet presAssocID="{6D664646-1F08-4B82-BFC7-242946D0B4F3}" presName="srcNode" presStyleLbl="node1" presStyleIdx="0" presStyleCnt="4"/>
      <dgm:spPr/>
    </dgm:pt>
    <dgm:pt modelId="{084ECA7E-F359-4D04-BC1B-E04848236EB0}" type="pres">
      <dgm:prSet presAssocID="{6D664646-1F08-4B82-BFC7-242946D0B4F3}" presName="conn" presStyleLbl="parChTrans1D2" presStyleIdx="0" presStyleCnt="1"/>
      <dgm:spPr/>
    </dgm:pt>
    <dgm:pt modelId="{367DD750-FBEE-4A34-836E-B997600C9463}" type="pres">
      <dgm:prSet presAssocID="{6D664646-1F08-4B82-BFC7-242946D0B4F3}" presName="extraNode" presStyleLbl="node1" presStyleIdx="0" presStyleCnt="4"/>
      <dgm:spPr/>
    </dgm:pt>
    <dgm:pt modelId="{49D120D2-3A34-4E6D-8B25-2D3B02A7ACD8}" type="pres">
      <dgm:prSet presAssocID="{6D664646-1F08-4B82-BFC7-242946D0B4F3}" presName="dstNode" presStyleLbl="node1" presStyleIdx="0" presStyleCnt="4"/>
      <dgm:spPr/>
    </dgm:pt>
    <dgm:pt modelId="{E307BE83-57CD-465B-B7FB-8C3EA3C01CCD}" type="pres">
      <dgm:prSet presAssocID="{C671B974-A44C-4352-A5B1-407C56F42E88}" presName="text_1" presStyleLbl="node1" presStyleIdx="0" presStyleCnt="4">
        <dgm:presLayoutVars>
          <dgm:bulletEnabled val="1"/>
        </dgm:presLayoutVars>
      </dgm:prSet>
      <dgm:spPr/>
    </dgm:pt>
    <dgm:pt modelId="{CA655F36-ED2D-4E9F-BEAC-FAF8FD068C60}" type="pres">
      <dgm:prSet presAssocID="{C671B974-A44C-4352-A5B1-407C56F42E88}" presName="accent_1" presStyleCnt="0"/>
      <dgm:spPr/>
    </dgm:pt>
    <dgm:pt modelId="{11EE50B5-3E0A-4D6A-AA2A-FC6C749FFA94}" type="pres">
      <dgm:prSet presAssocID="{C671B974-A44C-4352-A5B1-407C56F42E88}" presName="accentRepeatNode" presStyleLbl="solidFgAcc1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18292427-FD17-4395-93BD-4C3472080BD3}" type="pres">
      <dgm:prSet presAssocID="{24690539-8941-4D7E-ADFF-9761886F5554}" presName="text_2" presStyleLbl="node1" presStyleIdx="1" presStyleCnt="4">
        <dgm:presLayoutVars>
          <dgm:bulletEnabled val="1"/>
        </dgm:presLayoutVars>
      </dgm:prSet>
      <dgm:spPr/>
    </dgm:pt>
    <dgm:pt modelId="{075A432D-9FD7-400F-B571-069E6A373398}" type="pres">
      <dgm:prSet presAssocID="{24690539-8941-4D7E-ADFF-9761886F5554}" presName="accent_2" presStyleCnt="0"/>
      <dgm:spPr/>
    </dgm:pt>
    <dgm:pt modelId="{C9C15CD8-A14B-4CCD-A263-73576AB0C607}" type="pres">
      <dgm:prSet presAssocID="{24690539-8941-4D7E-ADFF-9761886F5554}" presName="accentRepeatNode" presStyleLbl="solidFgAcc1" presStyleIdx="1" presStyleCnt="4"/>
      <dgm:spPr/>
    </dgm:pt>
    <dgm:pt modelId="{B16F33DC-55FB-402A-BD65-1057D73F3699}" type="pres">
      <dgm:prSet presAssocID="{0BEC17C0-0161-4E5A-A138-3C574E23BE13}" presName="text_3" presStyleLbl="node1" presStyleIdx="2" presStyleCnt="4">
        <dgm:presLayoutVars>
          <dgm:bulletEnabled val="1"/>
        </dgm:presLayoutVars>
      </dgm:prSet>
      <dgm:spPr/>
    </dgm:pt>
    <dgm:pt modelId="{5C31265A-B165-40EA-8003-6244675F0266}" type="pres">
      <dgm:prSet presAssocID="{0BEC17C0-0161-4E5A-A138-3C574E23BE13}" presName="accent_3" presStyleCnt="0"/>
      <dgm:spPr/>
    </dgm:pt>
    <dgm:pt modelId="{48147269-990D-4C37-9106-5AACFA94CC38}" type="pres">
      <dgm:prSet presAssocID="{0BEC17C0-0161-4E5A-A138-3C574E23BE13}" presName="accentRepeatNode" presStyleLbl="solidFgAcc1" presStyleIdx="2" presStyleCnt="4"/>
      <dgm:spPr/>
    </dgm:pt>
    <dgm:pt modelId="{2EBC3E43-915E-4D82-A789-0567F6FD8963}" type="pres">
      <dgm:prSet presAssocID="{B3C935C4-D857-4141-9260-601EADC43145}" presName="text_4" presStyleLbl="node1" presStyleIdx="3" presStyleCnt="4">
        <dgm:presLayoutVars>
          <dgm:bulletEnabled val="1"/>
        </dgm:presLayoutVars>
      </dgm:prSet>
      <dgm:spPr/>
    </dgm:pt>
    <dgm:pt modelId="{C5F0CBEC-2C7F-4751-AF3F-E1372F6C5985}" type="pres">
      <dgm:prSet presAssocID="{B3C935C4-D857-4141-9260-601EADC43145}" presName="accent_4" presStyleCnt="0"/>
      <dgm:spPr/>
    </dgm:pt>
    <dgm:pt modelId="{972A1BA0-F625-4173-8E29-19DBF5AE06DA}" type="pres">
      <dgm:prSet presAssocID="{B3C935C4-D857-4141-9260-601EADC43145}" presName="accentRepeatNode" presStyleLbl="solidFgAcc1" presStyleIdx="3" presStyleCnt="4"/>
      <dgm:spPr/>
    </dgm:pt>
  </dgm:ptLst>
  <dgm:cxnLst>
    <dgm:cxn modelId="{98B75206-829D-453C-821B-EEC50095227C}" type="presOf" srcId="{C671B974-A44C-4352-A5B1-407C56F42E88}" destId="{E307BE83-57CD-465B-B7FB-8C3EA3C01CCD}" srcOrd="0" destOrd="0" presId="urn:microsoft.com/office/officeart/2008/layout/VerticalCurvedList"/>
    <dgm:cxn modelId="{65B28B08-C656-4016-BE23-F197B3F9F1CB}" srcId="{6D664646-1F08-4B82-BFC7-242946D0B4F3}" destId="{0BEC17C0-0161-4E5A-A138-3C574E23BE13}" srcOrd="2" destOrd="0" parTransId="{EAACA522-DA6C-482F-9C95-FDC9A84DC0EC}" sibTransId="{0C17B062-EAC3-4B65-B486-A30025190DC2}"/>
    <dgm:cxn modelId="{3279F636-3E07-42F4-BBFA-0AF1D0ED1FE8}" type="presOf" srcId="{B3C935C4-D857-4141-9260-601EADC43145}" destId="{2EBC3E43-915E-4D82-A789-0567F6FD8963}" srcOrd="0" destOrd="0" presId="urn:microsoft.com/office/officeart/2008/layout/VerticalCurvedList"/>
    <dgm:cxn modelId="{2560C649-967E-4C5D-91FA-69E334B22D13}" type="presOf" srcId="{BEA77DFB-AB01-411D-A12C-1E5AFD89494D}" destId="{084ECA7E-F359-4D04-BC1B-E04848236EB0}" srcOrd="0" destOrd="0" presId="urn:microsoft.com/office/officeart/2008/layout/VerticalCurvedList"/>
    <dgm:cxn modelId="{E5D37055-E660-49EC-8749-85CCA5685940}" type="presOf" srcId="{6D664646-1F08-4B82-BFC7-242946D0B4F3}" destId="{7FD314BA-050D-4812-AF27-A0C8814C20B0}" srcOrd="0" destOrd="0" presId="urn:microsoft.com/office/officeart/2008/layout/VerticalCurvedList"/>
    <dgm:cxn modelId="{B2AE997A-0395-4B3C-8CA8-41997745D685}" type="presOf" srcId="{24690539-8941-4D7E-ADFF-9761886F5554}" destId="{18292427-FD17-4395-93BD-4C3472080BD3}" srcOrd="0" destOrd="0" presId="urn:microsoft.com/office/officeart/2008/layout/VerticalCurvedList"/>
    <dgm:cxn modelId="{2B70A390-F0F6-4026-9381-99E36EE88E2F}" srcId="{6D664646-1F08-4B82-BFC7-242946D0B4F3}" destId="{24690539-8941-4D7E-ADFF-9761886F5554}" srcOrd="1" destOrd="0" parTransId="{9B15CFEC-B9CA-47C2-B441-43FBBDC2CF68}" sibTransId="{40395A73-40AC-4F82-8A9C-4748AAE5576B}"/>
    <dgm:cxn modelId="{AC061C9A-4EDF-417E-8789-6F96CA8C4A67}" type="presOf" srcId="{0BEC17C0-0161-4E5A-A138-3C574E23BE13}" destId="{B16F33DC-55FB-402A-BD65-1057D73F3699}" srcOrd="0" destOrd="0" presId="urn:microsoft.com/office/officeart/2008/layout/VerticalCurvedList"/>
    <dgm:cxn modelId="{E8D0E5AE-3636-45A9-A6C5-1332E5FD1284}" srcId="{6D664646-1F08-4B82-BFC7-242946D0B4F3}" destId="{B3C935C4-D857-4141-9260-601EADC43145}" srcOrd="3" destOrd="0" parTransId="{F059345A-EB2A-408F-B4C5-3F6A5EAE1F5A}" sibTransId="{ED56258F-4CAA-418B-9882-C3C2E32E5F01}"/>
    <dgm:cxn modelId="{C3C93CE6-EAF3-45D9-84D7-D7690B06F76B}" srcId="{6D664646-1F08-4B82-BFC7-242946D0B4F3}" destId="{C671B974-A44C-4352-A5B1-407C56F42E88}" srcOrd="0" destOrd="0" parTransId="{7721E705-4BD0-477F-B88A-2C79CCE40177}" sibTransId="{BEA77DFB-AB01-411D-A12C-1E5AFD89494D}"/>
    <dgm:cxn modelId="{9C1C8AD9-D6CB-4417-9777-4A3BFEFB984A}" type="presParOf" srcId="{7FD314BA-050D-4812-AF27-A0C8814C20B0}" destId="{C6D1A6DD-49D8-4340-B783-84C9E8B2B2C5}" srcOrd="0" destOrd="0" presId="urn:microsoft.com/office/officeart/2008/layout/VerticalCurvedList"/>
    <dgm:cxn modelId="{6E667CC4-17B1-4B5F-BC03-E169B5BE4C5B}" type="presParOf" srcId="{C6D1A6DD-49D8-4340-B783-84C9E8B2B2C5}" destId="{EF59C81A-84F7-4EBB-88EF-E48EF8997747}" srcOrd="0" destOrd="0" presId="urn:microsoft.com/office/officeart/2008/layout/VerticalCurvedList"/>
    <dgm:cxn modelId="{D4FD0E0D-12CC-4D41-9B18-9565F386F53D}" type="presParOf" srcId="{EF59C81A-84F7-4EBB-88EF-E48EF8997747}" destId="{51D8A295-2AC0-42E2-9A4D-C9E21D938549}" srcOrd="0" destOrd="0" presId="urn:microsoft.com/office/officeart/2008/layout/VerticalCurvedList"/>
    <dgm:cxn modelId="{E9BE875D-89D8-4DEB-82CA-2F42571E400A}" type="presParOf" srcId="{EF59C81A-84F7-4EBB-88EF-E48EF8997747}" destId="{084ECA7E-F359-4D04-BC1B-E04848236EB0}" srcOrd="1" destOrd="0" presId="urn:microsoft.com/office/officeart/2008/layout/VerticalCurvedList"/>
    <dgm:cxn modelId="{24168A4C-8D4B-460E-87EB-D0548EFDF10C}" type="presParOf" srcId="{EF59C81A-84F7-4EBB-88EF-E48EF8997747}" destId="{367DD750-FBEE-4A34-836E-B997600C9463}" srcOrd="2" destOrd="0" presId="urn:microsoft.com/office/officeart/2008/layout/VerticalCurvedList"/>
    <dgm:cxn modelId="{E16146D5-66DE-43B2-97BE-D2D495F5B119}" type="presParOf" srcId="{EF59C81A-84F7-4EBB-88EF-E48EF8997747}" destId="{49D120D2-3A34-4E6D-8B25-2D3B02A7ACD8}" srcOrd="3" destOrd="0" presId="urn:microsoft.com/office/officeart/2008/layout/VerticalCurvedList"/>
    <dgm:cxn modelId="{5F4C8036-DBE8-47A1-9C09-34C9618F43AB}" type="presParOf" srcId="{C6D1A6DD-49D8-4340-B783-84C9E8B2B2C5}" destId="{E307BE83-57CD-465B-B7FB-8C3EA3C01CCD}" srcOrd="1" destOrd="0" presId="urn:microsoft.com/office/officeart/2008/layout/VerticalCurvedList"/>
    <dgm:cxn modelId="{18714C87-0DBF-498D-B112-24E27B43EAFD}" type="presParOf" srcId="{C6D1A6DD-49D8-4340-B783-84C9E8B2B2C5}" destId="{CA655F36-ED2D-4E9F-BEAC-FAF8FD068C60}" srcOrd="2" destOrd="0" presId="urn:microsoft.com/office/officeart/2008/layout/VerticalCurvedList"/>
    <dgm:cxn modelId="{387C5960-4AC5-4CDA-AB9A-B143DDCB5833}" type="presParOf" srcId="{CA655F36-ED2D-4E9F-BEAC-FAF8FD068C60}" destId="{11EE50B5-3E0A-4D6A-AA2A-FC6C749FFA94}" srcOrd="0" destOrd="0" presId="urn:microsoft.com/office/officeart/2008/layout/VerticalCurvedList"/>
    <dgm:cxn modelId="{EA6AA297-0892-442B-A234-55F7BC25E987}" type="presParOf" srcId="{C6D1A6DD-49D8-4340-B783-84C9E8B2B2C5}" destId="{18292427-FD17-4395-93BD-4C3472080BD3}" srcOrd="3" destOrd="0" presId="urn:microsoft.com/office/officeart/2008/layout/VerticalCurvedList"/>
    <dgm:cxn modelId="{B9ADDB3D-02E0-4C8F-B9F5-2CBAB7CC399C}" type="presParOf" srcId="{C6D1A6DD-49D8-4340-B783-84C9E8B2B2C5}" destId="{075A432D-9FD7-400F-B571-069E6A373398}" srcOrd="4" destOrd="0" presId="urn:microsoft.com/office/officeart/2008/layout/VerticalCurvedList"/>
    <dgm:cxn modelId="{C2332A11-5910-47F5-BB90-0F551F3ABABD}" type="presParOf" srcId="{075A432D-9FD7-400F-B571-069E6A373398}" destId="{C9C15CD8-A14B-4CCD-A263-73576AB0C607}" srcOrd="0" destOrd="0" presId="urn:microsoft.com/office/officeart/2008/layout/VerticalCurvedList"/>
    <dgm:cxn modelId="{DA128868-CA63-410A-9A5F-69249018D786}" type="presParOf" srcId="{C6D1A6DD-49D8-4340-B783-84C9E8B2B2C5}" destId="{B16F33DC-55FB-402A-BD65-1057D73F3699}" srcOrd="5" destOrd="0" presId="urn:microsoft.com/office/officeart/2008/layout/VerticalCurvedList"/>
    <dgm:cxn modelId="{D51F3B58-BC81-4696-AE92-4F4DBEEDA947}" type="presParOf" srcId="{C6D1A6DD-49D8-4340-B783-84C9E8B2B2C5}" destId="{5C31265A-B165-40EA-8003-6244675F0266}" srcOrd="6" destOrd="0" presId="urn:microsoft.com/office/officeart/2008/layout/VerticalCurvedList"/>
    <dgm:cxn modelId="{A0574ACF-4E73-416F-B97A-F49DABBDA6A2}" type="presParOf" srcId="{5C31265A-B165-40EA-8003-6244675F0266}" destId="{48147269-990D-4C37-9106-5AACFA94CC38}" srcOrd="0" destOrd="0" presId="urn:microsoft.com/office/officeart/2008/layout/VerticalCurvedList"/>
    <dgm:cxn modelId="{9FFC924E-8527-49FA-873A-8B5A7A1D6B58}" type="presParOf" srcId="{C6D1A6DD-49D8-4340-B783-84C9E8B2B2C5}" destId="{2EBC3E43-915E-4D82-A789-0567F6FD8963}" srcOrd="7" destOrd="0" presId="urn:microsoft.com/office/officeart/2008/layout/VerticalCurvedList"/>
    <dgm:cxn modelId="{5A1B30C7-3A13-49B4-8BEE-C0732826C84E}" type="presParOf" srcId="{C6D1A6DD-49D8-4340-B783-84C9E8B2B2C5}" destId="{C5F0CBEC-2C7F-4751-AF3F-E1372F6C5985}" srcOrd="8" destOrd="0" presId="urn:microsoft.com/office/officeart/2008/layout/VerticalCurvedList"/>
    <dgm:cxn modelId="{76669EE7-2D9F-49EB-B63C-620AE28EC65E}" type="presParOf" srcId="{C5F0CBEC-2C7F-4751-AF3F-E1372F6C5985}" destId="{972A1BA0-F625-4173-8E29-19DBF5AE0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64646-1F08-4B82-BFC7-242946D0B4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71B974-A44C-4352-A5B1-407C56F42E88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Il distretto tessile di Como nel 2019</a:t>
          </a:r>
        </a:p>
      </dgm:t>
    </dgm:pt>
    <dgm:pt modelId="{7721E705-4BD0-477F-B88A-2C79CCE40177}" type="parTrans" cxnId="{C3C93CE6-EAF3-45D9-84D7-D7690B06F76B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BEA77DFB-AB01-411D-A12C-1E5AFD89494D}" type="sibTrans" cxnId="{C3C93CE6-EAF3-45D9-84D7-D7690B06F76B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24690539-8941-4D7E-ADFF-9761886F5554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tessili: Tessuti per abbigliamento</a:t>
          </a:r>
        </a:p>
      </dgm:t>
    </dgm:pt>
    <dgm:pt modelId="{9B15CFEC-B9CA-47C2-B441-43FBBDC2CF68}" type="parTrans" cxnId="{2B70A390-F0F6-4026-9381-99E36EE88E2F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40395A73-40AC-4F82-8A9C-4748AAE5576B}" type="sibTrans" cxnId="{2B70A390-F0F6-4026-9381-99E36EE88E2F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0BEC17C0-0161-4E5A-A138-3C574E23BE13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di abbigliamento: Cravatteria e accessori</a:t>
          </a:r>
        </a:p>
      </dgm:t>
    </dgm:pt>
    <dgm:pt modelId="{EAACA522-DA6C-482F-9C95-FDC9A84DC0EC}" type="parTrans" cxnId="{65B28B08-C656-4016-BE23-F197B3F9F1CB}">
      <dgm:prSet/>
      <dgm:spPr/>
      <dgm:t>
        <a:bodyPr/>
        <a:lstStyle/>
        <a:p>
          <a:endParaRPr lang="it-IT"/>
        </a:p>
      </dgm:t>
    </dgm:pt>
    <dgm:pt modelId="{0C17B062-EAC3-4B65-B486-A30025190DC2}" type="sibTrans" cxnId="{65B28B08-C656-4016-BE23-F197B3F9F1CB}">
      <dgm:prSet/>
      <dgm:spPr/>
      <dgm:t>
        <a:bodyPr/>
        <a:lstStyle/>
        <a:p>
          <a:endParaRPr lang="it-IT"/>
        </a:p>
      </dgm:t>
    </dgm:pt>
    <dgm:pt modelId="{B3C935C4-D857-4141-9260-601EADC43145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Alcuni dati strutturali sulla filiera comasca</a:t>
          </a:r>
        </a:p>
      </dgm:t>
    </dgm:pt>
    <dgm:pt modelId="{F059345A-EB2A-408F-B4C5-3F6A5EAE1F5A}" type="parTrans" cxnId="{E8D0E5AE-3636-45A9-A6C5-1332E5FD1284}">
      <dgm:prSet/>
      <dgm:spPr/>
      <dgm:t>
        <a:bodyPr/>
        <a:lstStyle/>
        <a:p>
          <a:endParaRPr lang="it-IT"/>
        </a:p>
      </dgm:t>
    </dgm:pt>
    <dgm:pt modelId="{ED56258F-4CAA-418B-9882-C3C2E32E5F01}" type="sibTrans" cxnId="{E8D0E5AE-3636-45A9-A6C5-1332E5FD1284}">
      <dgm:prSet/>
      <dgm:spPr/>
      <dgm:t>
        <a:bodyPr/>
        <a:lstStyle/>
        <a:p>
          <a:endParaRPr lang="it-IT"/>
        </a:p>
      </dgm:t>
    </dgm:pt>
    <dgm:pt modelId="{7FD314BA-050D-4812-AF27-A0C8814C20B0}" type="pres">
      <dgm:prSet presAssocID="{6D664646-1F08-4B82-BFC7-242946D0B4F3}" presName="Name0" presStyleCnt="0">
        <dgm:presLayoutVars>
          <dgm:chMax val="7"/>
          <dgm:chPref val="7"/>
          <dgm:dir/>
        </dgm:presLayoutVars>
      </dgm:prSet>
      <dgm:spPr/>
    </dgm:pt>
    <dgm:pt modelId="{C6D1A6DD-49D8-4340-B783-84C9E8B2B2C5}" type="pres">
      <dgm:prSet presAssocID="{6D664646-1F08-4B82-BFC7-242946D0B4F3}" presName="Name1" presStyleCnt="0"/>
      <dgm:spPr/>
    </dgm:pt>
    <dgm:pt modelId="{EF59C81A-84F7-4EBB-88EF-E48EF8997747}" type="pres">
      <dgm:prSet presAssocID="{6D664646-1F08-4B82-BFC7-242946D0B4F3}" presName="cycle" presStyleCnt="0"/>
      <dgm:spPr/>
    </dgm:pt>
    <dgm:pt modelId="{51D8A295-2AC0-42E2-9A4D-C9E21D938549}" type="pres">
      <dgm:prSet presAssocID="{6D664646-1F08-4B82-BFC7-242946D0B4F3}" presName="srcNode" presStyleLbl="node1" presStyleIdx="0" presStyleCnt="4"/>
      <dgm:spPr/>
    </dgm:pt>
    <dgm:pt modelId="{084ECA7E-F359-4D04-BC1B-E04848236EB0}" type="pres">
      <dgm:prSet presAssocID="{6D664646-1F08-4B82-BFC7-242946D0B4F3}" presName="conn" presStyleLbl="parChTrans1D2" presStyleIdx="0" presStyleCnt="1"/>
      <dgm:spPr/>
    </dgm:pt>
    <dgm:pt modelId="{367DD750-FBEE-4A34-836E-B997600C9463}" type="pres">
      <dgm:prSet presAssocID="{6D664646-1F08-4B82-BFC7-242946D0B4F3}" presName="extraNode" presStyleLbl="node1" presStyleIdx="0" presStyleCnt="4"/>
      <dgm:spPr/>
    </dgm:pt>
    <dgm:pt modelId="{49D120D2-3A34-4E6D-8B25-2D3B02A7ACD8}" type="pres">
      <dgm:prSet presAssocID="{6D664646-1F08-4B82-BFC7-242946D0B4F3}" presName="dstNode" presStyleLbl="node1" presStyleIdx="0" presStyleCnt="4"/>
      <dgm:spPr/>
    </dgm:pt>
    <dgm:pt modelId="{E307BE83-57CD-465B-B7FB-8C3EA3C01CCD}" type="pres">
      <dgm:prSet presAssocID="{C671B974-A44C-4352-A5B1-407C56F42E88}" presName="text_1" presStyleLbl="node1" presStyleIdx="0" presStyleCnt="4">
        <dgm:presLayoutVars>
          <dgm:bulletEnabled val="1"/>
        </dgm:presLayoutVars>
      </dgm:prSet>
      <dgm:spPr/>
    </dgm:pt>
    <dgm:pt modelId="{CA655F36-ED2D-4E9F-BEAC-FAF8FD068C60}" type="pres">
      <dgm:prSet presAssocID="{C671B974-A44C-4352-A5B1-407C56F42E88}" presName="accent_1" presStyleCnt="0"/>
      <dgm:spPr/>
    </dgm:pt>
    <dgm:pt modelId="{11EE50B5-3E0A-4D6A-AA2A-FC6C749FFA94}" type="pres">
      <dgm:prSet presAssocID="{C671B974-A44C-4352-A5B1-407C56F42E88}" presName="accentRepeatNode" presStyleLbl="solidFgAcc1" presStyleIdx="0" presStyleCnt="4"/>
      <dgm:spPr>
        <a:solidFill>
          <a:schemeClr val="bg1"/>
        </a:solidFill>
      </dgm:spPr>
    </dgm:pt>
    <dgm:pt modelId="{18292427-FD17-4395-93BD-4C3472080BD3}" type="pres">
      <dgm:prSet presAssocID="{24690539-8941-4D7E-ADFF-9761886F5554}" presName="text_2" presStyleLbl="node1" presStyleIdx="1" presStyleCnt="4">
        <dgm:presLayoutVars>
          <dgm:bulletEnabled val="1"/>
        </dgm:presLayoutVars>
      </dgm:prSet>
      <dgm:spPr/>
    </dgm:pt>
    <dgm:pt modelId="{075A432D-9FD7-400F-B571-069E6A373398}" type="pres">
      <dgm:prSet presAssocID="{24690539-8941-4D7E-ADFF-9761886F5554}" presName="accent_2" presStyleCnt="0"/>
      <dgm:spPr/>
    </dgm:pt>
    <dgm:pt modelId="{C9C15CD8-A14B-4CCD-A263-73576AB0C607}" type="pres">
      <dgm:prSet presAssocID="{24690539-8941-4D7E-ADFF-9761886F5554}" presName="accentRepeatNode" presStyleLbl="solidFgAcc1" presStyleIdx="1" presStyleCnt="4"/>
      <dgm:spPr>
        <a:solidFill>
          <a:schemeClr val="accent1">
            <a:lumMod val="20000"/>
            <a:lumOff val="80000"/>
          </a:schemeClr>
        </a:solidFill>
      </dgm:spPr>
    </dgm:pt>
    <dgm:pt modelId="{B16F33DC-55FB-402A-BD65-1057D73F3699}" type="pres">
      <dgm:prSet presAssocID="{0BEC17C0-0161-4E5A-A138-3C574E23BE13}" presName="text_3" presStyleLbl="node1" presStyleIdx="2" presStyleCnt="4">
        <dgm:presLayoutVars>
          <dgm:bulletEnabled val="1"/>
        </dgm:presLayoutVars>
      </dgm:prSet>
      <dgm:spPr/>
    </dgm:pt>
    <dgm:pt modelId="{5C31265A-B165-40EA-8003-6244675F0266}" type="pres">
      <dgm:prSet presAssocID="{0BEC17C0-0161-4E5A-A138-3C574E23BE13}" presName="accent_3" presStyleCnt="0"/>
      <dgm:spPr/>
    </dgm:pt>
    <dgm:pt modelId="{48147269-990D-4C37-9106-5AACFA94CC38}" type="pres">
      <dgm:prSet presAssocID="{0BEC17C0-0161-4E5A-A138-3C574E23BE13}" presName="accentRepeatNode" presStyleLbl="solidFgAcc1" presStyleIdx="2" presStyleCnt="4"/>
      <dgm:spPr/>
    </dgm:pt>
    <dgm:pt modelId="{2EBC3E43-915E-4D82-A789-0567F6FD8963}" type="pres">
      <dgm:prSet presAssocID="{B3C935C4-D857-4141-9260-601EADC43145}" presName="text_4" presStyleLbl="node1" presStyleIdx="3" presStyleCnt="4">
        <dgm:presLayoutVars>
          <dgm:bulletEnabled val="1"/>
        </dgm:presLayoutVars>
      </dgm:prSet>
      <dgm:spPr/>
    </dgm:pt>
    <dgm:pt modelId="{C5F0CBEC-2C7F-4751-AF3F-E1372F6C5985}" type="pres">
      <dgm:prSet presAssocID="{B3C935C4-D857-4141-9260-601EADC43145}" presName="accent_4" presStyleCnt="0"/>
      <dgm:spPr/>
    </dgm:pt>
    <dgm:pt modelId="{972A1BA0-F625-4173-8E29-19DBF5AE06DA}" type="pres">
      <dgm:prSet presAssocID="{B3C935C4-D857-4141-9260-601EADC43145}" presName="accentRepeatNode" presStyleLbl="solidFgAcc1" presStyleIdx="3" presStyleCnt="4"/>
      <dgm:spPr/>
    </dgm:pt>
  </dgm:ptLst>
  <dgm:cxnLst>
    <dgm:cxn modelId="{98B75206-829D-453C-821B-EEC50095227C}" type="presOf" srcId="{C671B974-A44C-4352-A5B1-407C56F42E88}" destId="{E307BE83-57CD-465B-B7FB-8C3EA3C01CCD}" srcOrd="0" destOrd="0" presId="urn:microsoft.com/office/officeart/2008/layout/VerticalCurvedList"/>
    <dgm:cxn modelId="{65B28B08-C656-4016-BE23-F197B3F9F1CB}" srcId="{6D664646-1F08-4B82-BFC7-242946D0B4F3}" destId="{0BEC17C0-0161-4E5A-A138-3C574E23BE13}" srcOrd="2" destOrd="0" parTransId="{EAACA522-DA6C-482F-9C95-FDC9A84DC0EC}" sibTransId="{0C17B062-EAC3-4B65-B486-A30025190DC2}"/>
    <dgm:cxn modelId="{3279F636-3E07-42F4-BBFA-0AF1D0ED1FE8}" type="presOf" srcId="{B3C935C4-D857-4141-9260-601EADC43145}" destId="{2EBC3E43-915E-4D82-A789-0567F6FD8963}" srcOrd="0" destOrd="0" presId="urn:microsoft.com/office/officeart/2008/layout/VerticalCurvedList"/>
    <dgm:cxn modelId="{2560C649-967E-4C5D-91FA-69E334B22D13}" type="presOf" srcId="{BEA77DFB-AB01-411D-A12C-1E5AFD89494D}" destId="{084ECA7E-F359-4D04-BC1B-E04848236EB0}" srcOrd="0" destOrd="0" presId="urn:microsoft.com/office/officeart/2008/layout/VerticalCurvedList"/>
    <dgm:cxn modelId="{E5D37055-E660-49EC-8749-85CCA5685940}" type="presOf" srcId="{6D664646-1F08-4B82-BFC7-242946D0B4F3}" destId="{7FD314BA-050D-4812-AF27-A0C8814C20B0}" srcOrd="0" destOrd="0" presId="urn:microsoft.com/office/officeart/2008/layout/VerticalCurvedList"/>
    <dgm:cxn modelId="{B2AE997A-0395-4B3C-8CA8-41997745D685}" type="presOf" srcId="{24690539-8941-4D7E-ADFF-9761886F5554}" destId="{18292427-FD17-4395-93BD-4C3472080BD3}" srcOrd="0" destOrd="0" presId="urn:microsoft.com/office/officeart/2008/layout/VerticalCurvedList"/>
    <dgm:cxn modelId="{2B70A390-F0F6-4026-9381-99E36EE88E2F}" srcId="{6D664646-1F08-4B82-BFC7-242946D0B4F3}" destId="{24690539-8941-4D7E-ADFF-9761886F5554}" srcOrd="1" destOrd="0" parTransId="{9B15CFEC-B9CA-47C2-B441-43FBBDC2CF68}" sibTransId="{40395A73-40AC-4F82-8A9C-4748AAE5576B}"/>
    <dgm:cxn modelId="{AC061C9A-4EDF-417E-8789-6F96CA8C4A67}" type="presOf" srcId="{0BEC17C0-0161-4E5A-A138-3C574E23BE13}" destId="{B16F33DC-55FB-402A-BD65-1057D73F3699}" srcOrd="0" destOrd="0" presId="urn:microsoft.com/office/officeart/2008/layout/VerticalCurvedList"/>
    <dgm:cxn modelId="{E8D0E5AE-3636-45A9-A6C5-1332E5FD1284}" srcId="{6D664646-1F08-4B82-BFC7-242946D0B4F3}" destId="{B3C935C4-D857-4141-9260-601EADC43145}" srcOrd="3" destOrd="0" parTransId="{F059345A-EB2A-408F-B4C5-3F6A5EAE1F5A}" sibTransId="{ED56258F-4CAA-418B-9882-C3C2E32E5F01}"/>
    <dgm:cxn modelId="{C3C93CE6-EAF3-45D9-84D7-D7690B06F76B}" srcId="{6D664646-1F08-4B82-BFC7-242946D0B4F3}" destId="{C671B974-A44C-4352-A5B1-407C56F42E88}" srcOrd="0" destOrd="0" parTransId="{7721E705-4BD0-477F-B88A-2C79CCE40177}" sibTransId="{BEA77DFB-AB01-411D-A12C-1E5AFD89494D}"/>
    <dgm:cxn modelId="{9C1C8AD9-D6CB-4417-9777-4A3BFEFB984A}" type="presParOf" srcId="{7FD314BA-050D-4812-AF27-A0C8814C20B0}" destId="{C6D1A6DD-49D8-4340-B783-84C9E8B2B2C5}" srcOrd="0" destOrd="0" presId="urn:microsoft.com/office/officeart/2008/layout/VerticalCurvedList"/>
    <dgm:cxn modelId="{6E667CC4-17B1-4B5F-BC03-E169B5BE4C5B}" type="presParOf" srcId="{C6D1A6DD-49D8-4340-B783-84C9E8B2B2C5}" destId="{EF59C81A-84F7-4EBB-88EF-E48EF8997747}" srcOrd="0" destOrd="0" presId="urn:microsoft.com/office/officeart/2008/layout/VerticalCurvedList"/>
    <dgm:cxn modelId="{D4FD0E0D-12CC-4D41-9B18-9565F386F53D}" type="presParOf" srcId="{EF59C81A-84F7-4EBB-88EF-E48EF8997747}" destId="{51D8A295-2AC0-42E2-9A4D-C9E21D938549}" srcOrd="0" destOrd="0" presId="urn:microsoft.com/office/officeart/2008/layout/VerticalCurvedList"/>
    <dgm:cxn modelId="{E9BE875D-89D8-4DEB-82CA-2F42571E400A}" type="presParOf" srcId="{EF59C81A-84F7-4EBB-88EF-E48EF8997747}" destId="{084ECA7E-F359-4D04-BC1B-E04848236EB0}" srcOrd="1" destOrd="0" presId="urn:microsoft.com/office/officeart/2008/layout/VerticalCurvedList"/>
    <dgm:cxn modelId="{24168A4C-8D4B-460E-87EB-D0548EFDF10C}" type="presParOf" srcId="{EF59C81A-84F7-4EBB-88EF-E48EF8997747}" destId="{367DD750-FBEE-4A34-836E-B997600C9463}" srcOrd="2" destOrd="0" presId="urn:microsoft.com/office/officeart/2008/layout/VerticalCurvedList"/>
    <dgm:cxn modelId="{E16146D5-66DE-43B2-97BE-D2D495F5B119}" type="presParOf" srcId="{EF59C81A-84F7-4EBB-88EF-E48EF8997747}" destId="{49D120D2-3A34-4E6D-8B25-2D3B02A7ACD8}" srcOrd="3" destOrd="0" presId="urn:microsoft.com/office/officeart/2008/layout/VerticalCurvedList"/>
    <dgm:cxn modelId="{5F4C8036-DBE8-47A1-9C09-34C9618F43AB}" type="presParOf" srcId="{C6D1A6DD-49D8-4340-B783-84C9E8B2B2C5}" destId="{E307BE83-57CD-465B-B7FB-8C3EA3C01CCD}" srcOrd="1" destOrd="0" presId="urn:microsoft.com/office/officeart/2008/layout/VerticalCurvedList"/>
    <dgm:cxn modelId="{18714C87-0DBF-498D-B112-24E27B43EAFD}" type="presParOf" srcId="{C6D1A6DD-49D8-4340-B783-84C9E8B2B2C5}" destId="{CA655F36-ED2D-4E9F-BEAC-FAF8FD068C60}" srcOrd="2" destOrd="0" presId="urn:microsoft.com/office/officeart/2008/layout/VerticalCurvedList"/>
    <dgm:cxn modelId="{387C5960-4AC5-4CDA-AB9A-B143DDCB5833}" type="presParOf" srcId="{CA655F36-ED2D-4E9F-BEAC-FAF8FD068C60}" destId="{11EE50B5-3E0A-4D6A-AA2A-FC6C749FFA94}" srcOrd="0" destOrd="0" presId="urn:microsoft.com/office/officeart/2008/layout/VerticalCurvedList"/>
    <dgm:cxn modelId="{EA6AA297-0892-442B-A234-55F7BC25E987}" type="presParOf" srcId="{C6D1A6DD-49D8-4340-B783-84C9E8B2B2C5}" destId="{18292427-FD17-4395-93BD-4C3472080BD3}" srcOrd="3" destOrd="0" presId="urn:microsoft.com/office/officeart/2008/layout/VerticalCurvedList"/>
    <dgm:cxn modelId="{B9ADDB3D-02E0-4C8F-B9F5-2CBAB7CC399C}" type="presParOf" srcId="{C6D1A6DD-49D8-4340-B783-84C9E8B2B2C5}" destId="{075A432D-9FD7-400F-B571-069E6A373398}" srcOrd="4" destOrd="0" presId="urn:microsoft.com/office/officeart/2008/layout/VerticalCurvedList"/>
    <dgm:cxn modelId="{C2332A11-5910-47F5-BB90-0F551F3ABABD}" type="presParOf" srcId="{075A432D-9FD7-400F-B571-069E6A373398}" destId="{C9C15CD8-A14B-4CCD-A263-73576AB0C607}" srcOrd="0" destOrd="0" presId="urn:microsoft.com/office/officeart/2008/layout/VerticalCurvedList"/>
    <dgm:cxn modelId="{DA128868-CA63-410A-9A5F-69249018D786}" type="presParOf" srcId="{C6D1A6DD-49D8-4340-B783-84C9E8B2B2C5}" destId="{B16F33DC-55FB-402A-BD65-1057D73F3699}" srcOrd="5" destOrd="0" presId="urn:microsoft.com/office/officeart/2008/layout/VerticalCurvedList"/>
    <dgm:cxn modelId="{D51F3B58-BC81-4696-AE92-4F4DBEEDA947}" type="presParOf" srcId="{C6D1A6DD-49D8-4340-B783-84C9E8B2B2C5}" destId="{5C31265A-B165-40EA-8003-6244675F0266}" srcOrd="6" destOrd="0" presId="urn:microsoft.com/office/officeart/2008/layout/VerticalCurvedList"/>
    <dgm:cxn modelId="{A0574ACF-4E73-416F-B97A-F49DABBDA6A2}" type="presParOf" srcId="{5C31265A-B165-40EA-8003-6244675F0266}" destId="{48147269-990D-4C37-9106-5AACFA94CC38}" srcOrd="0" destOrd="0" presId="urn:microsoft.com/office/officeart/2008/layout/VerticalCurvedList"/>
    <dgm:cxn modelId="{9FFC924E-8527-49FA-873A-8B5A7A1D6B58}" type="presParOf" srcId="{C6D1A6DD-49D8-4340-B783-84C9E8B2B2C5}" destId="{2EBC3E43-915E-4D82-A789-0567F6FD8963}" srcOrd="7" destOrd="0" presId="urn:microsoft.com/office/officeart/2008/layout/VerticalCurvedList"/>
    <dgm:cxn modelId="{5A1B30C7-3A13-49B4-8BEE-C0732826C84E}" type="presParOf" srcId="{C6D1A6DD-49D8-4340-B783-84C9E8B2B2C5}" destId="{C5F0CBEC-2C7F-4751-AF3F-E1372F6C5985}" srcOrd="8" destOrd="0" presId="urn:microsoft.com/office/officeart/2008/layout/VerticalCurvedList"/>
    <dgm:cxn modelId="{76669EE7-2D9F-49EB-B63C-620AE28EC65E}" type="presParOf" srcId="{C5F0CBEC-2C7F-4751-AF3F-E1372F6C5985}" destId="{972A1BA0-F625-4173-8E29-19DBF5AE0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664646-1F08-4B82-BFC7-242946D0B4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71B974-A44C-4352-A5B1-407C56F42E88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Il distretto tessile di Como nel 2019</a:t>
          </a:r>
        </a:p>
      </dgm:t>
    </dgm:pt>
    <dgm:pt modelId="{7721E705-4BD0-477F-B88A-2C79CCE40177}" type="parTrans" cxnId="{C3C93CE6-EAF3-45D9-84D7-D7690B06F76B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BEA77DFB-AB01-411D-A12C-1E5AFD89494D}" type="sibTrans" cxnId="{C3C93CE6-EAF3-45D9-84D7-D7690B06F76B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24690539-8941-4D7E-ADFF-9761886F5554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tessili: Tessuti per abbigliamento</a:t>
          </a:r>
        </a:p>
      </dgm:t>
    </dgm:pt>
    <dgm:pt modelId="{9B15CFEC-B9CA-47C2-B441-43FBBDC2CF68}" type="parTrans" cxnId="{2B70A390-F0F6-4026-9381-99E36EE88E2F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40395A73-40AC-4F82-8A9C-4748AAE5576B}" type="sibTrans" cxnId="{2B70A390-F0F6-4026-9381-99E36EE88E2F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0BEC17C0-0161-4E5A-A138-3C574E23BE13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di abbigliamento: Cravatteria e accessori</a:t>
          </a:r>
        </a:p>
      </dgm:t>
    </dgm:pt>
    <dgm:pt modelId="{EAACA522-DA6C-482F-9C95-FDC9A84DC0EC}" type="parTrans" cxnId="{65B28B08-C656-4016-BE23-F197B3F9F1CB}">
      <dgm:prSet/>
      <dgm:spPr/>
      <dgm:t>
        <a:bodyPr/>
        <a:lstStyle/>
        <a:p>
          <a:endParaRPr lang="it-IT"/>
        </a:p>
      </dgm:t>
    </dgm:pt>
    <dgm:pt modelId="{0C17B062-EAC3-4B65-B486-A30025190DC2}" type="sibTrans" cxnId="{65B28B08-C656-4016-BE23-F197B3F9F1CB}">
      <dgm:prSet/>
      <dgm:spPr/>
      <dgm:t>
        <a:bodyPr/>
        <a:lstStyle/>
        <a:p>
          <a:endParaRPr lang="it-IT"/>
        </a:p>
      </dgm:t>
    </dgm:pt>
    <dgm:pt modelId="{B3C935C4-D857-4141-9260-601EADC43145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Alcuni dati strutturali sulla filiera comasca</a:t>
          </a:r>
        </a:p>
      </dgm:t>
    </dgm:pt>
    <dgm:pt modelId="{F059345A-EB2A-408F-B4C5-3F6A5EAE1F5A}" type="parTrans" cxnId="{E8D0E5AE-3636-45A9-A6C5-1332E5FD1284}">
      <dgm:prSet/>
      <dgm:spPr/>
      <dgm:t>
        <a:bodyPr/>
        <a:lstStyle/>
        <a:p>
          <a:endParaRPr lang="it-IT"/>
        </a:p>
      </dgm:t>
    </dgm:pt>
    <dgm:pt modelId="{ED56258F-4CAA-418B-9882-C3C2E32E5F01}" type="sibTrans" cxnId="{E8D0E5AE-3636-45A9-A6C5-1332E5FD1284}">
      <dgm:prSet/>
      <dgm:spPr/>
      <dgm:t>
        <a:bodyPr/>
        <a:lstStyle/>
        <a:p>
          <a:endParaRPr lang="it-IT"/>
        </a:p>
      </dgm:t>
    </dgm:pt>
    <dgm:pt modelId="{7FD314BA-050D-4812-AF27-A0C8814C20B0}" type="pres">
      <dgm:prSet presAssocID="{6D664646-1F08-4B82-BFC7-242946D0B4F3}" presName="Name0" presStyleCnt="0">
        <dgm:presLayoutVars>
          <dgm:chMax val="7"/>
          <dgm:chPref val="7"/>
          <dgm:dir/>
        </dgm:presLayoutVars>
      </dgm:prSet>
      <dgm:spPr/>
    </dgm:pt>
    <dgm:pt modelId="{C6D1A6DD-49D8-4340-B783-84C9E8B2B2C5}" type="pres">
      <dgm:prSet presAssocID="{6D664646-1F08-4B82-BFC7-242946D0B4F3}" presName="Name1" presStyleCnt="0"/>
      <dgm:spPr/>
    </dgm:pt>
    <dgm:pt modelId="{EF59C81A-84F7-4EBB-88EF-E48EF8997747}" type="pres">
      <dgm:prSet presAssocID="{6D664646-1F08-4B82-BFC7-242946D0B4F3}" presName="cycle" presStyleCnt="0"/>
      <dgm:spPr/>
    </dgm:pt>
    <dgm:pt modelId="{51D8A295-2AC0-42E2-9A4D-C9E21D938549}" type="pres">
      <dgm:prSet presAssocID="{6D664646-1F08-4B82-BFC7-242946D0B4F3}" presName="srcNode" presStyleLbl="node1" presStyleIdx="0" presStyleCnt="4"/>
      <dgm:spPr/>
    </dgm:pt>
    <dgm:pt modelId="{084ECA7E-F359-4D04-BC1B-E04848236EB0}" type="pres">
      <dgm:prSet presAssocID="{6D664646-1F08-4B82-BFC7-242946D0B4F3}" presName="conn" presStyleLbl="parChTrans1D2" presStyleIdx="0" presStyleCnt="1"/>
      <dgm:spPr/>
    </dgm:pt>
    <dgm:pt modelId="{367DD750-FBEE-4A34-836E-B997600C9463}" type="pres">
      <dgm:prSet presAssocID="{6D664646-1F08-4B82-BFC7-242946D0B4F3}" presName="extraNode" presStyleLbl="node1" presStyleIdx="0" presStyleCnt="4"/>
      <dgm:spPr/>
    </dgm:pt>
    <dgm:pt modelId="{49D120D2-3A34-4E6D-8B25-2D3B02A7ACD8}" type="pres">
      <dgm:prSet presAssocID="{6D664646-1F08-4B82-BFC7-242946D0B4F3}" presName="dstNode" presStyleLbl="node1" presStyleIdx="0" presStyleCnt="4"/>
      <dgm:spPr/>
    </dgm:pt>
    <dgm:pt modelId="{E307BE83-57CD-465B-B7FB-8C3EA3C01CCD}" type="pres">
      <dgm:prSet presAssocID="{C671B974-A44C-4352-A5B1-407C56F42E88}" presName="text_1" presStyleLbl="node1" presStyleIdx="0" presStyleCnt="4">
        <dgm:presLayoutVars>
          <dgm:bulletEnabled val="1"/>
        </dgm:presLayoutVars>
      </dgm:prSet>
      <dgm:spPr/>
    </dgm:pt>
    <dgm:pt modelId="{CA655F36-ED2D-4E9F-BEAC-FAF8FD068C60}" type="pres">
      <dgm:prSet presAssocID="{C671B974-A44C-4352-A5B1-407C56F42E88}" presName="accent_1" presStyleCnt="0"/>
      <dgm:spPr/>
    </dgm:pt>
    <dgm:pt modelId="{11EE50B5-3E0A-4D6A-AA2A-FC6C749FFA94}" type="pres">
      <dgm:prSet presAssocID="{C671B974-A44C-4352-A5B1-407C56F42E88}" presName="accentRepeatNode" presStyleLbl="solidFgAcc1" presStyleIdx="0" presStyleCnt="4"/>
      <dgm:spPr>
        <a:solidFill>
          <a:schemeClr val="bg1"/>
        </a:solidFill>
      </dgm:spPr>
    </dgm:pt>
    <dgm:pt modelId="{18292427-FD17-4395-93BD-4C3472080BD3}" type="pres">
      <dgm:prSet presAssocID="{24690539-8941-4D7E-ADFF-9761886F5554}" presName="text_2" presStyleLbl="node1" presStyleIdx="1" presStyleCnt="4">
        <dgm:presLayoutVars>
          <dgm:bulletEnabled val="1"/>
        </dgm:presLayoutVars>
      </dgm:prSet>
      <dgm:spPr/>
    </dgm:pt>
    <dgm:pt modelId="{075A432D-9FD7-400F-B571-069E6A373398}" type="pres">
      <dgm:prSet presAssocID="{24690539-8941-4D7E-ADFF-9761886F5554}" presName="accent_2" presStyleCnt="0"/>
      <dgm:spPr/>
    </dgm:pt>
    <dgm:pt modelId="{C9C15CD8-A14B-4CCD-A263-73576AB0C607}" type="pres">
      <dgm:prSet presAssocID="{24690539-8941-4D7E-ADFF-9761886F5554}" presName="accentRepeatNode" presStyleLbl="solidFgAcc1" presStyleIdx="1" presStyleCnt="4"/>
      <dgm:spPr>
        <a:solidFill>
          <a:schemeClr val="bg1"/>
        </a:solidFill>
      </dgm:spPr>
    </dgm:pt>
    <dgm:pt modelId="{B16F33DC-55FB-402A-BD65-1057D73F3699}" type="pres">
      <dgm:prSet presAssocID="{0BEC17C0-0161-4E5A-A138-3C574E23BE13}" presName="text_3" presStyleLbl="node1" presStyleIdx="2" presStyleCnt="4">
        <dgm:presLayoutVars>
          <dgm:bulletEnabled val="1"/>
        </dgm:presLayoutVars>
      </dgm:prSet>
      <dgm:spPr/>
    </dgm:pt>
    <dgm:pt modelId="{5C31265A-B165-40EA-8003-6244675F0266}" type="pres">
      <dgm:prSet presAssocID="{0BEC17C0-0161-4E5A-A138-3C574E23BE13}" presName="accent_3" presStyleCnt="0"/>
      <dgm:spPr/>
    </dgm:pt>
    <dgm:pt modelId="{48147269-990D-4C37-9106-5AACFA94CC38}" type="pres">
      <dgm:prSet presAssocID="{0BEC17C0-0161-4E5A-A138-3C574E23BE13}" presName="accentRepeatNode" presStyleLbl="solidFgAcc1" presStyleIdx="2" presStyleCnt="4"/>
      <dgm:spPr>
        <a:solidFill>
          <a:schemeClr val="accent1">
            <a:lumMod val="20000"/>
            <a:lumOff val="80000"/>
          </a:schemeClr>
        </a:solidFill>
      </dgm:spPr>
    </dgm:pt>
    <dgm:pt modelId="{2EBC3E43-915E-4D82-A789-0567F6FD8963}" type="pres">
      <dgm:prSet presAssocID="{B3C935C4-D857-4141-9260-601EADC43145}" presName="text_4" presStyleLbl="node1" presStyleIdx="3" presStyleCnt="4">
        <dgm:presLayoutVars>
          <dgm:bulletEnabled val="1"/>
        </dgm:presLayoutVars>
      </dgm:prSet>
      <dgm:spPr/>
    </dgm:pt>
    <dgm:pt modelId="{C5F0CBEC-2C7F-4751-AF3F-E1372F6C5985}" type="pres">
      <dgm:prSet presAssocID="{B3C935C4-D857-4141-9260-601EADC43145}" presName="accent_4" presStyleCnt="0"/>
      <dgm:spPr/>
    </dgm:pt>
    <dgm:pt modelId="{972A1BA0-F625-4173-8E29-19DBF5AE06DA}" type="pres">
      <dgm:prSet presAssocID="{B3C935C4-D857-4141-9260-601EADC43145}" presName="accentRepeatNode" presStyleLbl="solidFgAcc1" presStyleIdx="3" presStyleCnt="4"/>
      <dgm:spPr/>
    </dgm:pt>
  </dgm:ptLst>
  <dgm:cxnLst>
    <dgm:cxn modelId="{98B75206-829D-453C-821B-EEC50095227C}" type="presOf" srcId="{C671B974-A44C-4352-A5B1-407C56F42E88}" destId="{E307BE83-57CD-465B-B7FB-8C3EA3C01CCD}" srcOrd="0" destOrd="0" presId="urn:microsoft.com/office/officeart/2008/layout/VerticalCurvedList"/>
    <dgm:cxn modelId="{65B28B08-C656-4016-BE23-F197B3F9F1CB}" srcId="{6D664646-1F08-4B82-BFC7-242946D0B4F3}" destId="{0BEC17C0-0161-4E5A-A138-3C574E23BE13}" srcOrd="2" destOrd="0" parTransId="{EAACA522-DA6C-482F-9C95-FDC9A84DC0EC}" sibTransId="{0C17B062-EAC3-4B65-B486-A30025190DC2}"/>
    <dgm:cxn modelId="{3279F636-3E07-42F4-BBFA-0AF1D0ED1FE8}" type="presOf" srcId="{B3C935C4-D857-4141-9260-601EADC43145}" destId="{2EBC3E43-915E-4D82-A789-0567F6FD8963}" srcOrd="0" destOrd="0" presId="urn:microsoft.com/office/officeart/2008/layout/VerticalCurvedList"/>
    <dgm:cxn modelId="{2560C649-967E-4C5D-91FA-69E334B22D13}" type="presOf" srcId="{BEA77DFB-AB01-411D-A12C-1E5AFD89494D}" destId="{084ECA7E-F359-4D04-BC1B-E04848236EB0}" srcOrd="0" destOrd="0" presId="urn:microsoft.com/office/officeart/2008/layout/VerticalCurvedList"/>
    <dgm:cxn modelId="{E5D37055-E660-49EC-8749-85CCA5685940}" type="presOf" srcId="{6D664646-1F08-4B82-BFC7-242946D0B4F3}" destId="{7FD314BA-050D-4812-AF27-A0C8814C20B0}" srcOrd="0" destOrd="0" presId="urn:microsoft.com/office/officeart/2008/layout/VerticalCurvedList"/>
    <dgm:cxn modelId="{B2AE997A-0395-4B3C-8CA8-41997745D685}" type="presOf" srcId="{24690539-8941-4D7E-ADFF-9761886F5554}" destId="{18292427-FD17-4395-93BD-4C3472080BD3}" srcOrd="0" destOrd="0" presId="urn:microsoft.com/office/officeart/2008/layout/VerticalCurvedList"/>
    <dgm:cxn modelId="{2B70A390-F0F6-4026-9381-99E36EE88E2F}" srcId="{6D664646-1F08-4B82-BFC7-242946D0B4F3}" destId="{24690539-8941-4D7E-ADFF-9761886F5554}" srcOrd="1" destOrd="0" parTransId="{9B15CFEC-B9CA-47C2-B441-43FBBDC2CF68}" sibTransId="{40395A73-40AC-4F82-8A9C-4748AAE5576B}"/>
    <dgm:cxn modelId="{AC061C9A-4EDF-417E-8789-6F96CA8C4A67}" type="presOf" srcId="{0BEC17C0-0161-4E5A-A138-3C574E23BE13}" destId="{B16F33DC-55FB-402A-BD65-1057D73F3699}" srcOrd="0" destOrd="0" presId="urn:microsoft.com/office/officeart/2008/layout/VerticalCurvedList"/>
    <dgm:cxn modelId="{E8D0E5AE-3636-45A9-A6C5-1332E5FD1284}" srcId="{6D664646-1F08-4B82-BFC7-242946D0B4F3}" destId="{B3C935C4-D857-4141-9260-601EADC43145}" srcOrd="3" destOrd="0" parTransId="{F059345A-EB2A-408F-B4C5-3F6A5EAE1F5A}" sibTransId="{ED56258F-4CAA-418B-9882-C3C2E32E5F01}"/>
    <dgm:cxn modelId="{C3C93CE6-EAF3-45D9-84D7-D7690B06F76B}" srcId="{6D664646-1F08-4B82-BFC7-242946D0B4F3}" destId="{C671B974-A44C-4352-A5B1-407C56F42E88}" srcOrd="0" destOrd="0" parTransId="{7721E705-4BD0-477F-B88A-2C79CCE40177}" sibTransId="{BEA77DFB-AB01-411D-A12C-1E5AFD89494D}"/>
    <dgm:cxn modelId="{9C1C8AD9-D6CB-4417-9777-4A3BFEFB984A}" type="presParOf" srcId="{7FD314BA-050D-4812-AF27-A0C8814C20B0}" destId="{C6D1A6DD-49D8-4340-B783-84C9E8B2B2C5}" srcOrd="0" destOrd="0" presId="urn:microsoft.com/office/officeart/2008/layout/VerticalCurvedList"/>
    <dgm:cxn modelId="{6E667CC4-17B1-4B5F-BC03-E169B5BE4C5B}" type="presParOf" srcId="{C6D1A6DD-49D8-4340-B783-84C9E8B2B2C5}" destId="{EF59C81A-84F7-4EBB-88EF-E48EF8997747}" srcOrd="0" destOrd="0" presId="urn:microsoft.com/office/officeart/2008/layout/VerticalCurvedList"/>
    <dgm:cxn modelId="{D4FD0E0D-12CC-4D41-9B18-9565F386F53D}" type="presParOf" srcId="{EF59C81A-84F7-4EBB-88EF-E48EF8997747}" destId="{51D8A295-2AC0-42E2-9A4D-C9E21D938549}" srcOrd="0" destOrd="0" presId="urn:microsoft.com/office/officeart/2008/layout/VerticalCurvedList"/>
    <dgm:cxn modelId="{E9BE875D-89D8-4DEB-82CA-2F42571E400A}" type="presParOf" srcId="{EF59C81A-84F7-4EBB-88EF-E48EF8997747}" destId="{084ECA7E-F359-4D04-BC1B-E04848236EB0}" srcOrd="1" destOrd="0" presId="urn:microsoft.com/office/officeart/2008/layout/VerticalCurvedList"/>
    <dgm:cxn modelId="{24168A4C-8D4B-460E-87EB-D0548EFDF10C}" type="presParOf" srcId="{EF59C81A-84F7-4EBB-88EF-E48EF8997747}" destId="{367DD750-FBEE-4A34-836E-B997600C9463}" srcOrd="2" destOrd="0" presId="urn:microsoft.com/office/officeart/2008/layout/VerticalCurvedList"/>
    <dgm:cxn modelId="{E16146D5-66DE-43B2-97BE-D2D495F5B119}" type="presParOf" srcId="{EF59C81A-84F7-4EBB-88EF-E48EF8997747}" destId="{49D120D2-3A34-4E6D-8B25-2D3B02A7ACD8}" srcOrd="3" destOrd="0" presId="urn:microsoft.com/office/officeart/2008/layout/VerticalCurvedList"/>
    <dgm:cxn modelId="{5F4C8036-DBE8-47A1-9C09-34C9618F43AB}" type="presParOf" srcId="{C6D1A6DD-49D8-4340-B783-84C9E8B2B2C5}" destId="{E307BE83-57CD-465B-B7FB-8C3EA3C01CCD}" srcOrd="1" destOrd="0" presId="urn:microsoft.com/office/officeart/2008/layout/VerticalCurvedList"/>
    <dgm:cxn modelId="{18714C87-0DBF-498D-B112-24E27B43EAFD}" type="presParOf" srcId="{C6D1A6DD-49D8-4340-B783-84C9E8B2B2C5}" destId="{CA655F36-ED2D-4E9F-BEAC-FAF8FD068C60}" srcOrd="2" destOrd="0" presId="urn:microsoft.com/office/officeart/2008/layout/VerticalCurvedList"/>
    <dgm:cxn modelId="{387C5960-4AC5-4CDA-AB9A-B143DDCB5833}" type="presParOf" srcId="{CA655F36-ED2D-4E9F-BEAC-FAF8FD068C60}" destId="{11EE50B5-3E0A-4D6A-AA2A-FC6C749FFA94}" srcOrd="0" destOrd="0" presId="urn:microsoft.com/office/officeart/2008/layout/VerticalCurvedList"/>
    <dgm:cxn modelId="{EA6AA297-0892-442B-A234-55F7BC25E987}" type="presParOf" srcId="{C6D1A6DD-49D8-4340-B783-84C9E8B2B2C5}" destId="{18292427-FD17-4395-93BD-4C3472080BD3}" srcOrd="3" destOrd="0" presId="urn:microsoft.com/office/officeart/2008/layout/VerticalCurvedList"/>
    <dgm:cxn modelId="{B9ADDB3D-02E0-4C8F-B9F5-2CBAB7CC399C}" type="presParOf" srcId="{C6D1A6DD-49D8-4340-B783-84C9E8B2B2C5}" destId="{075A432D-9FD7-400F-B571-069E6A373398}" srcOrd="4" destOrd="0" presId="urn:microsoft.com/office/officeart/2008/layout/VerticalCurvedList"/>
    <dgm:cxn modelId="{C2332A11-5910-47F5-BB90-0F551F3ABABD}" type="presParOf" srcId="{075A432D-9FD7-400F-B571-069E6A373398}" destId="{C9C15CD8-A14B-4CCD-A263-73576AB0C607}" srcOrd="0" destOrd="0" presId="urn:microsoft.com/office/officeart/2008/layout/VerticalCurvedList"/>
    <dgm:cxn modelId="{DA128868-CA63-410A-9A5F-69249018D786}" type="presParOf" srcId="{C6D1A6DD-49D8-4340-B783-84C9E8B2B2C5}" destId="{B16F33DC-55FB-402A-BD65-1057D73F3699}" srcOrd="5" destOrd="0" presId="urn:microsoft.com/office/officeart/2008/layout/VerticalCurvedList"/>
    <dgm:cxn modelId="{D51F3B58-BC81-4696-AE92-4F4DBEEDA947}" type="presParOf" srcId="{C6D1A6DD-49D8-4340-B783-84C9E8B2B2C5}" destId="{5C31265A-B165-40EA-8003-6244675F0266}" srcOrd="6" destOrd="0" presId="urn:microsoft.com/office/officeart/2008/layout/VerticalCurvedList"/>
    <dgm:cxn modelId="{A0574ACF-4E73-416F-B97A-F49DABBDA6A2}" type="presParOf" srcId="{5C31265A-B165-40EA-8003-6244675F0266}" destId="{48147269-990D-4C37-9106-5AACFA94CC38}" srcOrd="0" destOrd="0" presId="urn:microsoft.com/office/officeart/2008/layout/VerticalCurvedList"/>
    <dgm:cxn modelId="{9FFC924E-8527-49FA-873A-8B5A7A1D6B58}" type="presParOf" srcId="{C6D1A6DD-49D8-4340-B783-84C9E8B2B2C5}" destId="{2EBC3E43-915E-4D82-A789-0567F6FD8963}" srcOrd="7" destOrd="0" presId="urn:microsoft.com/office/officeart/2008/layout/VerticalCurvedList"/>
    <dgm:cxn modelId="{5A1B30C7-3A13-49B4-8BEE-C0732826C84E}" type="presParOf" srcId="{C6D1A6DD-49D8-4340-B783-84C9E8B2B2C5}" destId="{C5F0CBEC-2C7F-4751-AF3F-E1372F6C5985}" srcOrd="8" destOrd="0" presId="urn:microsoft.com/office/officeart/2008/layout/VerticalCurvedList"/>
    <dgm:cxn modelId="{76669EE7-2D9F-49EB-B63C-620AE28EC65E}" type="presParOf" srcId="{C5F0CBEC-2C7F-4751-AF3F-E1372F6C5985}" destId="{972A1BA0-F625-4173-8E29-19DBF5AE0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664646-1F08-4B82-BFC7-242946D0B4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71B974-A44C-4352-A5B1-407C56F42E88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Il distretto tessile di Como nel 2019</a:t>
          </a:r>
        </a:p>
      </dgm:t>
    </dgm:pt>
    <dgm:pt modelId="{7721E705-4BD0-477F-B88A-2C79CCE40177}" type="parTrans" cxnId="{C3C93CE6-EAF3-45D9-84D7-D7690B06F76B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BEA77DFB-AB01-411D-A12C-1E5AFD89494D}" type="sibTrans" cxnId="{C3C93CE6-EAF3-45D9-84D7-D7690B06F76B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24690539-8941-4D7E-ADFF-9761886F5554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tessili: Tessuti per abbigliamento</a:t>
          </a:r>
        </a:p>
      </dgm:t>
    </dgm:pt>
    <dgm:pt modelId="{9B15CFEC-B9CA-47C2-B441-43FBBDC2CF68}" type="parTrans" cxnId="{2B70A390-F0F6-4026-9381-99E36EE88E2F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40395A73-40AC-4F82-8A9C-4748AAE5576B}" type="sibTrans" cxnId="{2B70A390-F0F6-4026-9381-99E36EE88E2F}">
      <dgm:prSet/>
      <dgm:spPr/>
      <dgm:t>
        <a:bodyPr/>
        <a:lstStyle/>
        <a:p>
          <a:endParaRPr lang="it-IT" b="0">
            <a:solidFill>
              <a:srgbClr val="002060"/>
            </a:solidFill>
            <a:latin typeface="Futura-Book" panose="020B0500000000000000" pitchFamily="34" charset="0"/>
          </a:endParaRPr>
        </a:p>
      </dgm:t>
    </dgm:pt>
    <dgm:pt modelId="{0BEC17C0-0161-4E5A-A138-3C574E23BE13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di abbigliamento: Cravatteria e accessori</a:t>
          </a:r>
        </a:p>
      </dgm:t>
    </dgm:pt>
    <dgm:pt modelId="{EAACA522-DA6C-482F-9C95-FDC9A84DC0EC}" type="parTrans" cxnId="{65B28B08-C656-4016-BE23-F197B3F9F1CB}">
      <dgm:prSet/>
      <dgm:spPr/>
      <dgm:t>
        <a:bodyPr/>
        <a:lstStyle/>
        <a:p>
          <a:endParaRPr lang="it-IT"/>
        </a:p>
      </dgm:t>
    </dgm:pt>
    <dgm:pt modelId="{0C17B062-EAC3-4B65-B486-A30025190DC2}" type="sibTrans" cxnId="{65B28B08-C656-4016-BE23-F197B3F9F1CB}">
      <dgm:prSet/>
      <dgm:spPr/>
      <dgm:t>
        <a:bodyPr/>
        <a:lstStyle/>
        <a:p>
          <a:endParaRPr lang="it-IT"/>
        </a:p>
      </dgm:t>
    </dgm:pt>
    <dgm:pt modelId="{B3C935C4-D857-4141-9260-601EADC43145}">
      <dgm:prSet phldrT="[Testo]"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it-IT" b="0" dirty="0">
              <a:solidFill>
                <a:srgbClr val="002060"/>
              </a:solidFill>
              <a:latin typeface="Futura-Book" panose="020B0500000000000000" pitchFamily="34" charset="0"/>
            </a:rPr>
            <a:t>Alcuni dati strutturali sulla filiera comasca</a:t>
          </a:r>
        </a:p>
      </dgm:t>
    </dgm:pt>
    <dgm:pt modelId="{F059345A-EB2A-408F-B4C5-3F6A5EAE1F5A}" type="parTrans" cxnId="{E8D0E5AE-3636-45A9-A6C5-1332E5FD1284}">
      <dgm:prSet/>
      <dgm:spPr/>
      <dgm:t>
        <a:bodyPr/>
        <a:lstStyle/>
        <a:p>
          <a:endParaRPr lang="it-IT"/>
        </a:p>
      </dgm:t>
    </dgm:pt>
    <dgm:pt modelId="{ED56258F-4CAA-418B-9882-C3C2E32E5F01}" type="sibTrans" cxnId="{E8D0E5AE-3636-45A9-A6C5-1332E5FD1284}">
      <dgm:prSet/>
      <dgm:spPr/>
      <dgm:t>
        <a:bodyPr/>
        <a:lstStyle/>
        <a:p>
          <a:endParaRPr lang="it-IT"/>
        </a:p>
      </dgm:t>
    </dgm:pt>
    <dgm:pt modelId="{7FD314BA-050D-4812-AF27-A0C8814C20B0}" type="pres">
      <dgm:prSet presAssocID="{6D664646-1F08-4B82-BFC7-242946D0B4F3}" presName="Name0" presStyleCnt="0">
        <dgm:presLayoutVars>
          <dgm:chMax val="7"/>
          <dgm:chPref val="7"/>
          <dgm:dir/>
        </dgm:presLayoutVars>
      </dgm:prSet>
      <dgm:spPr/>
    </dgm:pt>
    <dgm:pt modelId="{C6D1A6DD-49D8-4340-B783-84C9E8B2B2C5}" type="pres">
      <dgm:prSet presAssocID="{6D664646-1F08-4B82-BFC7-242946D0B4F3}" presName="Name1" presStyleCnt="0"/>
      <dgm:spPr/>
    </dgm:pt>
    <dgm:pt modelId="{EF59C81A-84F7-4EBB-88EF-E48EF8997747}" type="pres">
      <dgm:prSet presAssocID="{6D664646-1F08-4B82-BFC7-242946D0B4F3}" presName="cycle" presStyleCnt="0"/>
      <dgm:spPr/>
    </dgm:pt>
    <dgm:pt modelId="{51D8A295-2AC0-42E2-9A4D-C9E21D938549}" type="pres">
      <dgm:prSet presAssocID="{6D664646-1F08-4B82-BFC7-242946D0B4F3}" presName="srcNode" presStyleLbl="node1" presStyleIdx="0" presStyleCnt="4"/>
      <dgm:spPr/>
    </dgm:pt>
    <dgm:pt modelId="{084ECA7E-F359-4D04-BC1B-E04848236EB0}" type="pres">
      <dgm:prSet presAssocID="{6D664646-1F08-4B82-BFC7-242946D0B4F3}" presName="conn" presStyleLbl="parChTrans1D2" presStyleIdx="0" presStyleCnt="1"/>
      <dgm:spPr/>
    </dgm:pt>
    <dgm:pt modelId="{367DD750-FBEE-4A34-836E-B997600C9463}" type="pres">
      <dgm:prSet presAssocID="{6D664646-1F08-4B82-BFC7-242946D0B4F3}" presName="extraNode" presStyleLbl="node1" presStyleIdx="0" presStyleCnt="4"/>
      <dgm:spPr/>
    </dgm:pt>
    <dgm:pt modelId="{49D120D2-3A34-4E6D-8B25-2D3B02A7ACD8}" type="pres">
      <dgm:prSet presAssocID="{6D664646-1F08-4B82-BFC7-242946D0B4F3}" presName="dstNode" presStyleLbl="node1" presStyleIdx="0" presStyleCnt="4"/>
      <dgm:spPr/>
    </dgm:pt>
    <dgm:pt modelId="{E307BE83-57CD-465B-B7FB-8C3EA3C01CCD}" type="pres">
      <dgm:prSet presAssocID="{C671B974-A44C-4352-A5B1-407C56F42E88}" presName="text_1" presStyleLbl="node1" presStyleIdx="0" presStyleCnt="4">
        <dgm:presLayoutVars>
          <dgm:bulletEnabled val="1"/>
        </dgm:presLayoutVars>
      </dgm:prSet>
      <dgm:spPr/>
    </dgm:pt>
    <dgm:pt modelId="{CA655F36-ED2D-4E9F-BEAC-FAF8FD068C60}" type="pres">
      <dgm:prSet presAssocID="{C671B974-A44C-4352-A5B1-407C56F42E88}" presName="accent_1" presStyleCnt="0"/>
      <dgm:spPr/>
    </dgm:pt>
    <dgm:pt modelId="{11EE50B5-3E0A-4D6A-AA2A-FC6C749FFA94}" type="pres">
      <dgm:prSet presAssocID="{C671B974-A44C-4352-A5B1-407C56F42E88}" presName="accentRepeatNode" presStyleLbl="solidFgAcc1" presStyleIdx="0" presStyleCnt="4"/>
      <dgm:spPr>
        <a:solidFill>
          <a:schemeClr val="bg1"/>
        </a:solidFill>
      </dgm:spPr>
    </dgm:pt>
    <dgm:pt modelId="{18292427-FD17-4395-93BD-4C3472080BD3}" type="pres">
      <dgm:prSet presAssocID="{24690539-8941-4D7E-ADFF-9761886F5554}" presName="text_2" presStyleLbl="node1" presStyleIdx="1" presStyleCnt="4">
        <dgm:presLayoutVars>
          <dgm:bulletEnabled val="1"/>
        </dgm:presLayoutVars>
      </dgm:prSet>
      <dgm:spPr/>
    </dgm:pt>
    <dgm:pt modelId="{075A432D-9FD7-400F-B571-069E6A373398}" type="pres">
      <dgm:prSet presAssocID="{24690539-8941-4D7E-ADFF-9761886F5554}" presName="accent_2" presStyleCnt="0"/>
      <dgm:spPr/>
    </dgm:pt>
    <dgm:pt modelId="{C9C15CD8-A14B-4CCD-A263-73576AB0C607}" type="pres">
      <dgm:prSet presAssocID="{24690539-8941-4D7E-ADFF-9761886F5554}" presName="accentRepeatNode" presStyleLbl="solidFgAcc1" presStyleIdx="1" presStyleCnt="4"/>
      <dgm:spPr>
        <a:solidFill>
          <a:schemeClr val="bg1"/>
        </a:solidFill>
      </dgm:spPr>
    </dgm:pt>
    <dgm:pt modelId="{B16F33DC-55FB-402A-BD65-1057D73F3699}" type="pres">
      <dgm:prSet presAssocID="{0BEC17C0-0161-4E5A-A138-3C574E23BE13}" presName="text_3" presStyleLbl="node1" presStyleIdx="2" presStyleCnt="4">
        <dgm:presLayoutVars>
          <dgm:bulletEnabled val="1"/>
        </dgm:presLayoutVars>
      </dgm:prSet>
      <dgm:spPr/>
    </dgm:pt>
    <dgm:pt modelId="{5C31265A-B165-40EA-8003-6244675F0266}" type="pres">
      <dgm:prSet presAssocID="{0BEC17C0-0161-4E5A-A138-3C574E23BE13}" presName="accent_3" presStyleCnt="0"/>
      <dgm:spPr/>
    </dgm:pt>
    <dgm:pt modelId="{48147269-990D-4C37-9106-5AACFA94CC38}" type="pres">
      <dgm:prSet presAssocID="{0BEC17C0-0161-4E5A-A138-3C574E23BE13}" presName="accentRepeatNode" presStyleLbl="solidFgAcc1" presStyleIdx="2" presStyleCnt="4"/>
      <dgm:spPr>
        <a:solidFill>
          <a:schemeClr val="bg1"/>
        </a:solidFill>
      </dgm:spPr>
    </dgm:pt>
    <dgm:pt modelId="{2EBC3E43-915E-4D82-A789-0567F6FD8963}" type="pres">
      <dgm:prSet presAssocID="{B3C935C4-D857-4141-9260-601EADC43145}" presName="text_4" presStyleLbl="node1" presStyleIdx="3" presStyleCnt="4">
        <dgm:presLayoutVars>
          <dgm:bulletEnabled val="1"/>
        </dgm:presLayoutVars>
      </dgm:prSet>
      <dgm:spPr/>
    </dgm:pt>
    <dgm:pt modelId="{C5F0CBEC-2C7F-4751-AF3F-E1372F6C5985}" type="pres">
      <dgm:prSet presAssocID="{B3C935C4-D857-4141-9260-601EADC43145}" presName="accent_4" presStyleCnt="0"/>
      <dgm:spPr/>
    </dgm:pt>
    <dgm:pt modelId="{972A1BA0-F625-4173-8E29-19DBF5AE06DA}" type="pres">
      <dgm:prSet presAssocID="{B3C935C4-D857-4141-9260-601EADC43145}" presName="accentRepeatNode" presStyleLbl="solidFgAcc1" presStyleIdx="3" presStyleCnt="4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98B75206-829D-453C-821B-EEC50095227C}" type="presOf" srcId="{C671B974-A44C-4352-A5B1-407C56F42E88}" destId="{E307BE83-57CD-465B-B7FB-8C3EA3C01CCD}" srcOrd="0" destOrd="0" presId="urn:microsoft.com/office/officeart/2008/layout/VerticalCurvedList"/>
    <dgm:cxn modelId="{65B28B08-C656-4016-BE23-F197B3F9F1CB}" srcId="{6D664646-1F08-4B82-BFC7-242946D0B4F3}" destId="{0BEC17C0-0161-4E5A-A138-3C574E23BE13}" srcOrd="2" destOrd="0" parTransId="{EAACA522-DA6C-482F-9C95-FDC9A84DC0EC}" sibTransId="{0C17B062-EAC3-4B65-B486-A30025190DC2}"/>
    <dgm:cxn modelId="{3279F636-3E07-42F4-BBFA-0AF1D0ED1FE8}" type="presOf" srcId="{B3C935C4-D857-4141-9260-601EADC43145}" destId="{2EBC3E43-915E-4D82-A789-0567F6FD8963}" srcOrd="0" destOrd="0" presId="urn:microsoft.com/office/officeart/2008/layout/VerticalCurvedList"/>
    <dgm:cxn modelId="{2560C649-967E-4C5D-91FA-69E334B22D13}" type="presOf" srcId="{BEA77DFB-AB01-411D-A12C-1E5AFD89494D}" destId="{084ECA7E-F359-4D04-BC1B-E04848236EB0}" srcOrd="0" destOrd="0" presId="urn:microsoft.com/office/officeart/2008/layout/VerticalCurvedList"/>
    <dgm:cxn modelId="{E5D37055-E660-49EC-8749-85CCA5685940}" type="presOf" srcId="{6D664646-1F08-4B82-BFC7-242946D0B4F3}" destId="{7FD314BA-050D-4812-AF27-A0C8814C20B0}" srcOrd="0" destOrd="0" presId="urn:microsoft.com/office/officeart/2008/layout/VerticalCurvedList"/>
    <dgm:cxn modelId="{B2AE997A-0395-4B3C-8CA8-41997745D685}" type="presOf" srcId="{24690539-8941-4D7E-ADFF-9761886F5554}" destId="{18292427-FD17-4395-93BD-4C3472080BD3}" srcOrd="0" destOrd="0" presId="urn:microsoft.com/office/officeart/2008/layout/VerticalCurvedList"/>
    <dgm:cxn modelId="{2B70A390-F0F6-4026-9381-99E36EE88E2F}" srcId="{6D664646-1F08-4B82-BFC7-242946D0B4F3}" destId="{24690539-8941-4D7E-ADFF-9761886F5554}" srcOrd="1" destOrd="0" parTransId="{9B15CFEC-B9CA-47C2-B441-43FBBDC2CF68}" sibTransId="{40395A73-40AC-4F82-8A9C-4748AAE5576B}"/>
    <dgm:cxn modelId="{AC061C9A-4EDF-417E-8789-6F96CA8C4A67}" type="presOf" srcId="{0BEC17C0-0161-4E5A-A138-3C574E23BE13}" destId="{B16F33DC-55FB-402A-BD65-1057D73F3699}" srcOrd="0" destOrd="0" presId="urn:microsoft.com/office/officeart/2008/layout/VerticalCurvedList"/>
    <dgm:cxn modelId="{E8D0E5AE-3636-45A9-A6C5-1332E5FD1284}" srcId="{6D664646-1F08-4B82-BFC7-242946D0B4F3}" destId="{B3C935C4-D857-4141-9260-601EADC43145}" srcOrd="3" destOrd="0" parTransId="{F059345A-EB2A-408F-B4C5-3F6A5EAE1F5A}" sibTransId="{ED56258F-4CAA-418B-9882-C3C2E32E5F01}"/>
    <dgm:cxn modelId="{C3C93CE6-EAF3-45D9-84D7-D7690B06F76B}" srcId="{6D664646-1F08-4B82-BFC7-242946D0B4F3}" destId="{C671B974-A44C-4352-A5B1-407C56F42E88}" srcOrd="0" destOrd="0" parTransId="{7721E705-4BD0-477F-B88A-2C79CCE40177}" sibTransId="{BEA77DFB-AB01-411D-A12C-1E5AFD89494D}"/>
    <dgm:cxn modelId="{9C1C8AD9-D6CB-4417-9777-4A3BFEFB984A}" type="presParOf" srcId="{7FD314BA-050D-4812-AF27-A0C8814C20B0}" destId="{C6D1A6DD-49D8-4340-B783-84C9E8B2B2C5}" srcOrd="0" destOrd="0" presId="urn:microsoft.com/office/officeart/2008/layout/VerticalCurvedList"/>
    <dgm:cxn modelId="{6E667CC4-17B1-4B5F-BC03-E169B5BE4C5B}" type="presParOf" srcId="{C6D1A6DD-49D8-4340-B783-84C9E8B2B2C5}" destId="{EF59C81A-84F7-4EBB-88EF-E48EF8997747}" srcOrd="0" destOrd="0" presId="urn:microsoft.com/office/officeart/2008/layout/VerticalCurvedList"/>
    <dgm:cxn modelId="{D4FD0E0D-12CC-4D41-9B18-9565F386F53D}" type="presParOf" srcId="{EF59C81A-84F7-4EBB-88EF-E48EF8997747}" destId="{51D8A295-2AC0-42E2-9A4D-C9E21D938549}" srcOrd="0" destOrd="0" presId="urn:microsoft.com/office/officeart/2008/layout/VerticalCurvedList"/>
    <dgm:cxn modelId="{E9BE875D-89D8-4DEB-82CA-2F42571E400A}" type="presParOf" srcId="{EF59C81A-84F7-4EBB-88EF-E48EF8997747}" destId="{084ECA7E-F359-4D04-BC1B-E04848236EB0}" srcOrd="1" destOrd="0" presId="urn:microsoft.com/office/officeart/2008/layout/VerticalCurvedList"/>
    <dgm:cxn modelId="{24168A4C-8D4B-460E-87EB-D0548EFDF10C}" type="presParOf" srcId="{EF59C81A-84F7-4EBB-88EF-E48EF8997747}" destId="{367DD750-FBEE-4A34-836E-B997600C9463}" srcOrd="2" destOrd="0" presId="urn:microsoft.com/office/officeart/2008/layout/VerticalCurvedList"/>
    <dgm:cxn modelId="{E16146D5-66DE-43B2-97BE-D2D495F5B119}" type="presParOf" srcId="{EF59C81A-84F7-4EBB-88EF-E48EF8997747}" destId="{49D120D2-3A34-4E6D-8B25-2D3B02A7ACD8}" srcOrd="3" destOrd="0" presId="urn:microsoft.com/office/officeart/2008/layout/VerticalCurvedList"/>
    <dgm:cxn modelId="{5F4C8036-DBE8-47A1-9C09-34C9618F43AB}" type="presParOf" srcId="{C6D1A6DD-49D8-4340-B783-84C9E8B2B2C5}" destId="{E307BE83-57CD-465B-B7FB-8C3EA3C01CCD}" srcOrd="1" destOrd="0" presId="urn:microsoft.com/office/officeart/2008/layout/VerticalCurvedList"/>
    <dgm:cxn modelId="{18714C87-0DBF-498D-B112-24E27B43EAFD}" type="presParOf" srcId="{C6D1A6DD-49D8-4340-B783-84C9E8B2B2C5}" destId="{CA655F36-ED2D-4E9F-BEAC-FAF8FD068C60}" srcOrd="2" destOrd="0" presId="urn:microsoft.com/office/officeart/2008/layout/VerticalCurvedList"/>
    <dgm:cxn modelId="{387C5960-4AC5-4CDA-AB9A-B143DDCB5833}" type="presParOf" srcId="{CA655F36-ED2D-4E9F-BEAC-FAF8FD068C60}" destId="{11EE50B5-3E0A-4D6A-AA2A-FC6C749FFA94}" srcOrd="0" destOrd="0" presId="urn:microsoft.com/office/officeart/2008/layout/VerticalCurvedList"/>
    <dgm:cxn modelId="{EA6AA297-0892-442B-A234-55F7BC25E987}" type="presParOf" srcId="{C6D1A6DD-49D8-4340-B783-84C9E8B2B2C5}" destId="{18292427-FD17-4395-93BD-4C3472080BD3}" srcOrd="3" destOrd="0" presId="urn:microsoft.com/office/officeart/2008/layout/VerticalCurvedList"/>
    <dgm:cxn modelId="{B9ADDB3D-02E0-4C8F-B9F5-2CBAB7CC399C}" type="presParOf" srcId="{C6D1A6DD-49D8-4340-B783-84C9E8B2B2C5}" destId="{075A432D-9FD7-400F-B571-069E6A373398}" srcOrd="4" destOrd="0" presId="urn:microsoft.com/office/officeart/2008/layout/VerticalCurvedList"/>
    <dgm:cxn modelId="{C2332A11-5910-47F5-BB90-0F551F3ABABD}" type="presParOf" srcId="{075A432D-9FD7-400F-B571-069E6A373398}" destId="{C9C15CD8-A14B-4CCD-A263-73576AB0C607}" srcOrd="0" destOrd="0" presId="urn:microsoft.com/office/officeart/2008/layout/VerticalCurvedList"/>
    <dgm:cxn modelId="{DA128868-CA63-410A-9A5F-69249018D786}" type="presParOf" srcId="{C6D1A6DD-49D8-4340-B783-84C9E8B2B2C5}" destId="{B16F33DC-55FB-402A-BD65-1057D73F3699}" srcOrd="5" destOrd="0" presId="urn:microsoft.com/office/officeart/2008/layout/VerticalCurvedList"/>
    <dgm:cxn modelId="{D51F3B58-BC81-4696-AE92-4F4DBEEDA947}" type="presParOf" srcId="{C6D1A6DD-49D8-4340-B783-84C9E8B2B2C5}" destId="{5C31265A-B165-40EA-8003-6244675F0266}" srcOrd="6" destOrd="0" presId="urn:microsoft.com/office/officeart/2008/layout/VerticalCurvedList"/>
    <dgm:cxn modelId="{A0574ACF-4E73-416F-B97A-F49DABBDA6A2}" type="presParOf" srcId="{5C31265A-B165-40EA-8003-6244675F0266}" destId="{48147269-990D-4C37-9106-5AACFA94CC38}" srcOrd="0" destOrd="0" presId="urn:microsoft.com/office/officeart/2008/layout/VerticalCurvedList"/>
    <dgm:cxn modelId="{9FFC924E-8527-49FA-873A-8B5A7A1D6B58}" type="presParOf" srcId="{C6D1A6DD-49D8-4340-B783-84C9E8B2B2C5}" destId="{2EBC3E43-915E-4D82-A789-0567F6FD8963}" srcOrd="7" destOrd="0" presId="urn:microsoft.com/office/officeart/2008/layout/VerticalCurvedList"/>
    <dgm:cxn modelId="{5A1B30C7-3A13-49B4-8BEE-C0732826C84E}" type="presParOf" srcId="{C6D1A6DD-49D8-4340-B783-84C9E8B2B2C5}" destId="{C5F0CBEC-2C7F-4751-AF3F-E1372F6C5985}" srcOrd="8" destOrd="0" presId="urn:microsoft.com/office/officeart/2008/layout/VerticalCurvedList"/>
    <dgm:cxn modelId="{76669EE7-2D9F-49EB-B63C-620AE28EC65E}" type="presParOf" srcId="{C5F0CBEC-2C7F-4751-AF3F-E1372F6C5985}" destId="{972A1BA0-F625-4173-8E29-19DBF5AE06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CA7E-F359-4D04-BC1B-E04848236EB0}">
      <dsp:nvSpPr>
        <dsp:cNvPr id="0" name=""/>
        <dsp:cNvSpPr/>
      </dsp:nvSpPr>
      <dsp:spPr>
        <a:xfrm>
          <a:off x="-5136224" y="-786789"/>
          <a:ext cx="6116540" cy="6116540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7BE83-57CD-465B-B7FB-8C3EA3C01CCD}">
      <dsp:nvSpPr>
        <dsp:cNvPr id="0" name=""/>
        <dsp:cNvSpPr/>
      </dsp:nvSpPr>
      <dsp:spPr>
        <a:xfrm>
          <a:off x="513296" y="349262"/>
          <a:ext cx="6716149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Il distretto tessile di Como nel 2019</a:t>
          </a:r>
        </a:p>
      </dsp:txBody>
      <dsp:txXfrm>
        <a:off x="513296" y="349262"/>
        <a:ext cx="6716149" cy="698889"/>
      </dsp:txXfrm>
    </dsp:sp>
    <dsp:sp modelId="{11EE50B5-3E0A-4D6A-AA2A-FC6C749FFA94}">
      <dsp:nvSpPr>
        <dsp:cNvPr id="0" name=""/>
        <dsp:cNvSpPr/>
      </dsp:nvSpPr>
      <dsp:spPr>
        <a:xfrm>
          <a:off x="76490" y="261901"/>
          <a:ext cx="873611" cy="87361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92427-FD17-4395-93BD-4C3472080BD3}">
      <dsp:nvSpPr>
        <dsp:cNvPr id="0" name=""/>
        <dsp:cNvSpPr/>
      </dsp:nvSpPr>
      <dsp:spPr>
        <a:xfrm>
          <a:off x="913985" y="1397778"/>
          <a:ext cx="6315460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tessili: Tessuti per abbigliamento</a:t>
          </a:r>
        </a:p>
      </dsp:txBody>
      <dsp:txXfrm>
        <a:off x="913985" y="1397778"/>
        <a:ext cx="6315460" cy="698889"/>
      </dsp:txXfrm>
    </dsp:sp>
    <dsp:sp modelId="{C9C15CD8-A14B-4CCD-A263-73576AB0C607}">
      <dsp:nvSpPr>
        <dsp:cNvPr id="0" name=""/>
        <dsp:cNvSpPr/>
      </dsp:nvSpPr>
      <dsp:spPr>
        <a:xfrm>
          <a:off x="477179" y="1310417"/>
          <a:ext cx="873611" cy="873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F33DC-55FB-402A-BD65-1057D73F3699}">
      <dsp:nvSpPr>
        <dsp:cNvPr id="0" name=""/>
        <dsp:cNvSpPr/>
      </dsp:nvSpPr>
      <dsp:spPr>
        <a:xfrm>
          <a:off x="913985" y="2446294"/>
          <a:ext cx="6315460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di abbigliamento: Cravatteria e accessori</a:t>
          </a:r>
        </a:p>
      </dsp:txBody>
      <dsp:txXfrm>
        <a:off x="913985" y="2446294"/>
        <a:ext cx="6315460" cy="698889"/>
      </dsp:txXfrm>
    </dsp:sp>
    <dsp:sp modelId="{48147269-990D-4C37-9106-5AACFA94CC38}">
      <dsp:nvSpPr>
        <dsp:cNvPr id="0" name=""/>
        <dsp:cNvSpPr/>
      </dsp:nvSpPr>
      <dsp:spPr>
        <a:xfrm>
          <a:off x="477179" y="2358933"/>
          <a:ext cx="873611" cy="873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C3E43-915E-4D82-A789-0567F6FD8963}">
      <dsp:nvSpPr>
        <dsp:cNvPr id="0" name=""/>
        <dsp:cNvSpPr/>
      </dsp:nvSpPr>
      <dsp:spPr>
        <a:xfrm>
          <a:off x="513296" y="3494809"/>
          <a:ext cx="6716149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Alcuni dati strutturali sulla filiera comasca</a:t>
          </a:r>
        </a:p>
      </dsp:txBody>
      <dsp:txXfrm>
        <a:off x="513296" y="3494809"/>
        <a:ext cx="6716149" cy="698889"/>
      </dsp:txXfrm>
    </dsp:sp>
    <dsp:sp modelId="{972A1BA0-F625-4173-8E29-19DBF5AE06DA}">
      <dsp:nvSpPr>
        <dsp:cNvPr id="0" name=""/>
        <dsp:cNvSpPr/>
      </dsp:nvSpPr>
      <dsp:spPr>
        <a:xfrm>
          <a:off x="76490" y="3407448"/>
          <a:ext cx="873611" cy="873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CA7E-F359-4D04-BC1B-E04848236EB0}">
      <dsp:nvSpPr>
        <dsp:cNvPr id="0" name=""/>
        <dsp:cNvSpPr/>
      </dsp:nvSpPr>
      <dsp:spPr>
        <a:xfrm>
          <a:off x="-5136224" y="-786789"/>
          <a:ext cx="6116540" cy="6116540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7BE83-57CD-465B-B7FB-8C3EA3C01CCD}">
      <dsp:nvSpPr>
        <dsp:cNvPr id="0" name=""/>
        <dsp:cNvSpPr/>
      </dsp:nvSpPr>
      <dsp:spPr>
        <a:xfrm>
          <a:off x="513296" y="349262"/>
          <a:ext cx="6716149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Il distretto tessile di Como nel 2019</a:t>
          </a:r>
        </a:p>
      </dsp:txBody>
      <dsp:txXfrm>
        <a:off x="513296" y="349262"/>
        <a:ext cx="6716149" cy="698889"/>
      </dsp:txXfrm>
    </dsp:sp>
    <dsp:sp modelId="{11EE50B5-3E0A-4D6A-AA2A-FC6C749FFA94}">
      <dsp:nvSpPr>
        <dsp:cNvPr id="0" name=""/>
        <dsp:cNvSpPr/>
      </dsp:nvSpPr>
      <dsp:spPr>
        <a:xfrm>
          <a:off x="76490" y="261901"/>
          <a:ext cx="873611" cy="87361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92427-FD17-4395-93BD-4C3472080BD3}">
      <dsp:nvSpPr>
        <dsp:cNvPr id="0" name=""/>
        <dsp:cNvSpPr/>
      </dsp:nvSpPr>
      <dsp:spPr>
        <a:xfrm>
          <a:off x="913985" y="1397778"/>
          <a:ext cx="6315460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tessili: Tessuti per abbigliamento</a:t>
          </a:r>
        </a:p>
      </dsp:txBody>
      <dsp:txXfrm>
        <a:off x="913985" y="1397778"/>
        <a:ext cx="6315460" cy="698889"/>
      </dsp:txXfrm>
    </dsp:sp>
    <dsp:sp modelId="{C9C15CD8-A14B-4CCD-A263-73576AB0C607}">
      <dsp:nvSpPr>
        <dsp:cNvPr id="0" name=""/>
        <dsp:cNvSpPr/>
      </dsp:nvSpPr>
      <dsp:spPr>
        <a:xfrm>
          <a:off x="477179" y="1310417"/>
          <a:ext cx="873611" cy="87361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F33DC-55FB-402A-BD65-1057D73F3699}">
      <dsp:nvSpPr>
        <dsp:cNvPr id="0" name=""/>
        <dsp:cNvSpPr/>
      </dsp:nvSpPr>
      <dsp:spPr>
        <a:xfrm>
          <a:off x="913985" y="2446294"/>
          <a:ext cx="6315460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di abbigliamento: Cravatteria e accessori</a:t>
          </a:r>
        </a:p>
      </dsp:txBody>
      <dsp:txXfrm>
        <a:off x="913985" y="2446294"/>
        <a:ext cx="6315460" cy="698889"/>
      </dsp:txXfrm>
    </dsp:sp>
    <dsp:sp modelId="{48147269-990D-4C37-9106-5AACFA94CC38}">
      <dsp:nvSpPr>
        <dsp:cNvPr id="0" name=""/>
        <dsp:cNvSpPr/>
      </dsp:nvSpPr>
      <dsp:spPr>
        <a:xfrm>
          <a:off x="477179" y="2358933"/>
          <a:ext cx="873611" cy="873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C3E43-915E-4D82-A789-0567F6FD8963}">
      <dsp:nvSpPr>
        <dsp:cNvPr id="0" name=""/>
        <dsp:cNvSpPr/>
      </dsp:nvSpPr>
      <dsp:spPr>
        <a:xfrm>
          <a:off x="513296" y="3494809"/>
          <a:ext cx="6716149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Alcuni dati strutturali sulla filiera comasca</a:t>
          </a:r>
        </a:p>
      </dsp:txBody>
      <dsp:txXfrm>
        <a:off x="513296" y="3494809"/>
        <a:ext cx="6716149" cy="698889"/>
      </dsp:txXfrm>
    </dsp:sp>
    <dsp:sp modelId="{972A1BA0-F625-4173-8E29-19DBF5AE06DA}">
      <dsp:nvSpPr>
        <dsp:cNvPr id="0" name=""/>
        <dsp:cNvSpPr/>
      </dsp:nvSpPr>
      <dsp:spPr>
        <a:xfrm>
          <a:off x="76490" y="3407448"/>
          <a:ext cx="873611" cy="873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CA7E-F359-4D04-BC1B-E04848236EB0}">
      <dsp:nvSpPr>
        <dsp:cNvPr id="0" name=""/>
        <dsp:cNvSpPr/>
      </dsp:nvSpPr>
      <dsp:spPr>
        <a:xfrm>
          <a:off x="-5136224" y="-786789"/>
          <a:ext cx="6116540" cy="6116540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7BE83-57CD-465B-B7FB-8C3EA3C01CCD}">
      <dsp:nvSpPr>
        <dsp:cNvPr id="0" name=""/>
        <dsp:cNvSpPr/>
      </dsp:nvSpPr>
      <dsp:spPr>
        <a:xfrm>
          <a:off x="513296" y="349262"/>
          <a:ext cx="6716149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Il distretto tessile di Como nel 2019</a:t>
          </a:r>
        </a:p>
      </dsp:txBody>
      <dsp:txXfrm>
        <a:off x="513296" y="349262"/>
        <a:ext cx="6716149" cy="698889"/>
      </dsp:txXfrm>
    </dsp:sp>
    <dsp:sp modelId="{11EE50B5-3E0A-4D6A-AA2A-FC6C749FFA94}">
      <dsp:nvSpPr>
        <dsp:cNvPr id="0" name=""/>
        <dsp:cNvSpPr/>
      </dsp:nvSpPr>
      <dsp:spPr>
        <a:xfrm>
          <a:off x="76490" y="261901"/>
          <a:ext cx="873611" cy="87361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92427-FD17-4395-93BD-4C3472080BD3}">
      <dsp:nvSpPr>
        <dsp:cNvPr id="0" name=""/>
        <dsp:cNvSpPr/>
      </dsp:nvSpPr>
      <dsp:spPr>
        <a:xfrm>
          <a:off x="913985" y="1397778"/>
          <a:ext cx="6315460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tessili: Tessuti per abbigliamento</a:t>
          </a:r>
        </a:p>
      </dsp:txBody>
      <dsp:txXfrm>
        <a:off x="913985" y="1397778"/>
        <a:ext cx="6315460" cy="698889"/>
      </dsp:txXfrm>
    </dsp:sp>
    <dsp:sp modelId="{C9C15CD8-A14B-4CCD-A263-73576AB0C607}">
      <dsp:nvSpPr>
        <dsp:cNvPr id="0" name=""/>
        <dsp:cNvSpPr/>
      </dsp:nvSpPr>
      <dsp:spPr>
        <a:xfrm>
          <a:off x="477179" y="1310417"/>
          <a:ext cx="873611" cy="87361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F33DC-55FB-402A-BD65-1057D73F3699}">
      <dsp:nvSpPr>
        <dsp:cNvPr id="0" name=""/>
        <dsp:cNvSpPr/>
      </dsp:nvSpPr>
      <dsp:spPr>
        <a:xfrm>
          <a:off x="913985" y="2446294"/>
          <a:ext cx="6315460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di abbigliamento: Cravatteria e accessori</a:t>
          </a:r>
        </a:p>
      </dsp:txBody>
      <dsp:txXfrm>
        <a:off x="913985" y="2446294"/>
        <a:ext cx="6315460" cy="698889"/>
      </dsp:txXfrm>
    </dsp:sp>
    <dsp:sp modelId="{48147269-990D-4C37-9106-5AACFA94CC38}">
      <dsp:nvSpPr>
        <dsp:cNvPr id="0" name=""/>
        <dsp:cNvSpPr/>
      </dsp:nvSpPr>
      <dsp:spPr>
        <a:xfrm>
          <a:off x="477179" y="2358933"/>
          <a:ext cx="873611" cy="87361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C3E43-915E-4D82-A789-0567F6FD8963}">
      <dsp:nvSpPr>
        <dsp:cNvPr id="0" name=""/>
        <dsp:cNvSpPr/>
      </dsp:nvSpPr>
      <dsp:spPr>
        <a:xfrm>
          <a:off x="513296" y="3494809"/>
          <a:ext cx="6716149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Alcuni dati strutturali sulla filiera comasca</a:t>
          </a:r>
        </a:p>
      </dsp:txBody>
      <dsp:txXfrm>
        <a:off x="513296" y="3494809"/>
        <a:ext cx="6716149" cy="698889"/>
      </dsp:txXfrm>
    </dsp:sp>
    <dsp:sp modelId="{972A1BA0-F625-4173-8E29-19DBF5AE06DA}">
      <dsp:nvSpPr>
        <dsp:cNvPr id="0" name=""/>
        <dsp:cNvSpPr/>
      </dsp:nvSpPr>
      <dsp:spPr>
        <a:xfrm>
          <a:off x="76490" y="3407448"/>
          <a:ext cx="873611" cy="8736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CA7E-F359-4D04-BC1B-E04848236EB0}">
      <dsp:nvSpPr>
        <dsp:cNvPr id="0" name=""/>
        <dsp:cNvSpPr/>
      </dsp:nvSpPr>
      <dsp:spPr>
        <a:xfrm>
          <a:off x="-5136224" y="-786789"/>
          <a:ext cx="6116540" cy="6116540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7BE83-57CD-465B-B7FB-8C3EA3C01CCD}">
      <dsp:nvSpPr>
        <dsp:cNvPr id="0" name=""/>
        <dsp:cNvSpPr/>
      </dsp:nvSpPr>
      <dsp:spPr>
        <a:xfrm>
          <a:off x="513296" y="349262"/>
          <a:ext cx="6716149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Il distretto tessile di Como nel 2019</a:t>
          </a:r>
        </a:p>
      </dsp:txBody>
      <dsp:txXfrm>
        <a:off x="513296" y="349262"/>
        <a:ext cx="6716149" cy="698889"/>
      </dsp:txXfrm>
    </dsp:sp>
    <dsp:sp modelId="{11EE50B5-3E0A-4D6A-AA2A-FC6C749FFA94}">
      <dsp:nvSpPr>
        <dsp:cNvPr id="0" name=""/>
        <dsp:cNvSpPr/>
      </dsp:nvSpPr>
      <dsp:spPr>
        <a:xfrm>
          <a:off x="76490" y="261901"/>
          <a:ext cx="873611" cy="87361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92427-FD17-4395-93BD-4C3472080BD3}">
      <dsp:nvSpPr>
        <dsp:cNvPr id="0" name=""/>
        <dsp:cNvSpPr/>
      </dsp:nvSpPr>
      <dsp:spPr>
        <a:xfrm>
          <a:off x="913985" y="1397778"/>
          <a:ext cx="6315460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tessili: Tessuti per abbigliamento</a:t>
          </a:r>
        </a:p>
      </dsp:txBody>
      <dsp:txXfrm>
        <a:off x="913985" y="1397778"/>
        <a:ext cx="6315460" cy="698889"/>
      </dsp:txXfrm>
    </dsp:sp>
    <dsp:sp modelId="{C9C15CD8-A14B-4CCD-A263-73576AB0C607}">
      <dsp:nvSpPr>
        <dsp:cNvPr id="0" name=""/>
        <dsp:cNvSpPr/>
      </dsp:nvSpPr>
      <dsp:spPr>
        <a:xfrm>
          <a:off x="477179" y="1310417"/>
          <a:ext cx="873611" cy="87361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F33DC-55FB-402A-BD65-1057D73F3699}">
      <dsp:nvSpPr>
        <dsp:cNvPr id="0" name=""/>
        <dsp:cNvSpPr/>
      </dsp:nvSpPr>
      <dsp:spPr>
        <a:xfrm>
          <a:off x="913985" y="2446294"/>
          <a:ext cx="6315460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I principali prodotti di abbigliamento: Cravatteria e accessori</a:t>
          </a:r>
        </a:p>
      </dsp:txBody>
      <dsp:txXfrm>
        <a:off x="913985" y="2446294"/>
        <a:ext cx="6315460" cy="698889"/>
      </dsp:txXfrm>
    </dsp:sp>
    <dsp:sp modelId="{48147269-990D-4C37-9106-5AACFA94CC38}">
      <dsp:nvSpPr>
        <dsp:cNvPr id="0" name=""/>
        <dsp:cNvSpPr/>
      </dsp:nvSpPr>
      <dsp:spPr>
        <a:xfrm>
          <a:off x="477179" y="2358933"/>
          <a:ext cx="873611" cy="87361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C3E43-915E-4D82-A789-0567F6FD8963}">
      <dsp:nvSpPr>
        <dsp:cNvPr id="0" name=""/>
        <dsp:cNvSpPr/>
      </dsp:nvSpPr>
      <dsp:spPr>
        <a:xfrm>
          <a:off x="513296" y="3494809"/>
          <a:ext cx="6716149" cy="698889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7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srgbClr val="002060"/>
              </a:solidFill>
              <a:latin typeface="Futura-Book" panose="020B0500000000000000" pitchFamily="34" charset="0"/>
            </a:rPr>
            <a:t>Alcuni dati strutturali sulla filiera comasca</a:t>
          </a:r>
        </a:p>
      </dsp:txBody>
      <dsp:txXfrm>
        <a:off x="513296" y="3494809"/>
        <a:ext cx="6716149" cy="698889"/>
      </dsp:txXfrm>
    </dsp:sp>
    <dsp:sp modelId="{972A1BA0-F625-4173-8E29-19DBF5AE06DA}">
      <dsp:nvSpPr>
        <dsp:cNvPr id="0" name=""/>
        <dsp:cNvSpPr/>
      </dsp:nvSpPr>
      <dsp:spPr>
        <a:xfrm>
          <a:off x="76490" y="3407448"/>
          <a:ext cx="873611" cy="87361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2446A23-ED44-4277-90D8-1D95BFB8D9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34FA7A-806D-492D-A8A8-AA2E5E48A4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ACB7-7A65-4661-89AC-59E57BF2B799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D27862-2AC5-4C38-B177-0F2823C273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58E1C7-EA91-4959-967D-F7C93D5B14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B2F2-1CBF-4A8F-ACBA-DE2A527401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1857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EA049-FD14-4AE9-A6ED-49E2E7C01D5A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DB39-2F19-4ECF-A92C-325BC0AAE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6377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EDB39-2F19-4ECF-A92C-325BC0AAE5CC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5EC4B83B-A4FE-4AD5-B066-AE85121D36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1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D5EC-DB54-4383-92E5-D754376E56AE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40A657F3-5BBA-4B61-8766-9961B8B0D5D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47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D5EC-DB54-4383-92E5-D754376E56A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9DCC023C-B647-4A50-A376-C55E27A184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72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D5EC-DB54-4383-92E5-D754376E56A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E8A76BCE-ABEC-4247-A635-0E2E11D14BE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08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9D5EC-DB54-4383-92E5-D754376E56A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7877D318-B23D-456F-9053-53203683482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5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9D5EC-DB54-4383-92E5-D754376E56A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03A87DC2-C04A-47AE-ADB3-394BBF3CD9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5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D5EC-DB54-4383-92E5-D754376E56A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A142B789-F7C6-4BF7-869A-4A93F4B056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33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EDB39-2F19-4ECF-A92C-325BC0AAE5C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323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EDB39-2F19-4ECF-A92C-325BC0AAE5C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60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9D5EC-DB54-4383-92E5-D754376E56AE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5" name="Segnaposto intestazione 4">
            <a:extLst>
              <a:ext uri="{FF2B5EF4-FFF2-40B4-BE49-F238E27FC236}">
                <a16:creationId xmlns:a16="http://schemas.microsoft.com/office/drawing/2014/main" id="{0D26A793-7037-4BC9-8D8D-35CAE2F62D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9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3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7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3"/>
          <p:cNvSpPr>
            <a:spLocks noGrp="1"/>
          </p:cNvSpPr>
          <p:nvPr userDrawn="1">
            <p:ph type="dt" sz="half" idx="10"/>
          </p:nvPr>
        </p:nvSpPr>
        <p:spPr>
          <a:xfrm>
            <a:off x="8862643" y="6621876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8862643" y="6621876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 userDrawn="1">
            <p:ph type="sldNum" sz="quarter" idx="12"/>
          </p:nvPr>
        </p:nvSpPr>
        <p:spPr>
          <a:xfrm>
            <a:off x="8862643" y="6621876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675C-6687-46D2-88DE-B889C7586A3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46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34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chart" Target="../charts/char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1"/>
          <p:cNvSpPr txBox="1">
            <a:spLocks noChangeArrowheads="1"/>
          </p:cNvSpPr>
          <p:nvPr/>
        </p:nvSpPr>
        <p:spPr bwMode="auto">
          <a:xfrm>
            <a:off x="0" y="177281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OSSERVATORIO</a:t>
            </a:r>
          </a:p>
          <a:p>
            <a:pPr algn="ctr"/>
            <a:r>
              <a:rPr lang="it-IT" sz="3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DISTRETTO TESSILE</a:t>
            </a:r>
          </a:p>
          <a:p>
            <a:pPr algn="ctr"/>
            <a:r>
              <a:rPr lang="it-IT" sz="3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COMO</a:t>
            </a:r>
            <a:endParaRPr lang="it-IT" sz="3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CasellaDiTesto 3"/>
          <p:cNvSpPr txBox="1">
            <a:spLocks noChangeArrowheads="1"/>
          </p:cNvSpPr>
          <p:nvPr/>
        </p:nvSpPr>
        <p:spPr bwMode="auto">
          <a:xfrm>
            <a:off x="2505075" y="5229200"/>
            <a:ext cx="4133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Como,   Giugno 2020</a:t>
            </a:r>
            <a:endParaRPr lang="it-IT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magine 3" descr="cid:image008.png@01D505B0.A6C810D0">
            <a:extLst>
              <a:ext uri="{FF2B5EF4-FFF2-40B4-BE49-F238E27FC236}">
                <a16:creationId xmlns:a16="http://schemas.microsoft.com/office/drawing/2014/main" id="{57679C56-41CD-438F-BD81-637A05B453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06414"/>
            <a:ext cx="195072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A5335B6-AA71-46A5-A2C1-61FA9A0E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" y="443553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7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Tessuti: esportazioni italiane di tessuti di tipo serico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</a:t>
            </a:r>
            <a:r>
              <a:rPr lang="it-IT" altLang="it-IT" sz="1050" dirty="0">
                <a:solidFill>
                  <a:srgbClr val="003366"/>
                </a:solidFill>
                <a:latin typeface="Futura-Book" panose="020B0500000000000000" pitchFamily="34" charset="0"/>
              </a:rPr>
              <a:t>.                   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989079" y="1731319"/>
            <a:ext cx="2935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Esportazioni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292331" y="1731318"/>
            <a:ext cx="263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Esportazioni (tonnellate)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3528449-5A37-475D-B60E-B0C70465CEC9}"/>
              </a:ext>
            </a:extLst>
          </p:cNvPr>
          <p:cNvSpPr/>
          <p:nvPr/>
        </p:nvSpPr>
        <p:spPr>
          <a:xfrm>
            <a:off x="292812" y="1271092"/>
            <a:ext cx="8727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TESSUTI DI TIPO SERICO: SETA, FILAMENTI DI FIBRE ARTIFICIALI, FILAMENTI DI POLIESTERE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A57C28-07F1-4981-8440-8E48F48BF59A}"/>
              </a:ext>
            </a:extLst>
          </p:cNvPr>
          <p:cNvSpPr txBox="1"/>
          <p:nvPr/>
        </p:nvSpPr>
        <p:spPr>
          <a:xfrm>
            <a:off x="1578148" y="6277088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E45D82-54AE-44BA-A017-C33A451C61FC}"/>
              </a:ext>
            </a:extLst>
          </p:cNvPr>
          <p:cNvSpPr txBox="1"/>
          <p:nvPr/>
        </p:nvSpPr>
        <p:spPr>
          <a:xfrm>
            <a:off x="5457159" y="6277088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5" name="Immagine 14" descr="cid:image008.png@01D505B0.A6C810D0">
            <a:extLst>
              <a:ext uri="{FF2B5EF4-FFF2-40B4-BE49-F238E27FC236}">
                <a16:creationId xmlns:a16="http://schemas.microsoft.com/office/drawing/2014/main" id="{BBB71FB5-46E6-4715-B303-BC36F8DB81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9F1AC7-6B18-4458-98A5-524134CF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BB854F34-3123-4D17-925D-E01CE2B1C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637037"/>
              </p:ext>
            </p:extLst>
          </p:nvPr>
        </p:nvGraphicFramePr>
        <p:xfrm>
          <a:off x="341833" y="1974079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0A9B22B8-60DC-4B6E-A96E-14A784E11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526202"/>
              </p:ext>
            </p:extLst>
          </p:nvPr>
        </p:nvGraphicFramePr>
        <p:xfrm>
          <a:off x="4571999" y="1974079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810D0E20-580A-48A1-B7B1-FBF059CCA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32" y="254621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0" y="83671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Tessuti: importazioni italiane di tessuti di tipo serico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</a:t>
            </a:r>
            <a:r>
              <a:rPr lang="it-IT" altLang="it-IT" sz="1050" dirty="0">
                <a:solidFill>
                  <a:srgbClr val="003366"/>
                </a:solidFill>
                <a:latin typeface="Futura-Book" panose="020B0500000000000000" pitchFamily="34" charset="0"/>
              </a:rPr>
              <a:t>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E18C97-00A9-4042-AFDB-65D8EAD52C00}"/>
              </a:ext>
            </a:extLst>
          </p:cNvPr>
          <p:cNvSpPr/>
          <p:nvPr/>
        </p:nvSpPr>
        <p:spPr>
          <a:xfrm>
            <a:off x="292812" y="1358644"/>
            <a:ext cx="8727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TESSUTI DI TIPO SERICO: SETA, FILAMENTI DI FIBRE ARTIFICIALI, FILAMENTI DI POLIESTERE</a:t>
            </a:r>
          </a:p>
        </p:txBody>
      </p:sp>
      <p:pic>
        <p:nvPicPr>
          <p:cNvPr id="9" name="Immagine 8" descr="cid:image008.png@01D505B0.A6C810D0">
            <a:extLst>
              <a:ext uri="{FF2B5EF4-FFF2-40B4-BE49-F238E27FC236}">
                <a16:creationId xmlns:a16="http://schemas.microsoft.com/office/drawing/2014/main" id="{9087D79A-86AB-4E17-83E6-3E180BF811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1E7E38-FC85-400B-BA14-3419AD6F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97634C4-9E5B-4892-B9D5-985B0F100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39" y="271536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2AD5AF1-7F80-478F-BFCD-76D7EE1DE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02837"/>
              </p:ext>
            </p:extLst>
          </p:nvPr>
        </p:nvGraphicFramePr>
        <p:xfrm>
          <a:off x="1296140" y="1935331"/>
          <a:ext cx="6764784" cy="4122899"/>
        </p:xfrm>
        <a:graphic>
          <a:graphicData uri="http://schemas.openxmlformats.org/drawingml/2006/table">
            <a:tbl>
              <a:tblPr/>
              <a:tblGrid>
                <a:gridCol w="1455537">
                  <a:extLst>
                    <a:ext uri="{9D8B030D-6E8A-4147-A177-3AD203B41FA5}">
                      <a16:colId xmlns:a16="http://schemas.microsoft.com/office/drawing/2014/main" val="207945409"/>
                    </a:ext>
                  </a:extLst>
                </a:gridCol>
                <a:gridCol w="665389">
                  <a:extLst>
                    <a:ext uri="{9D8B030D-6E8A-4147-A177-3AD203B41FA5}">
                      <a16:colId xmlns:a16="http://schemas.microsoft.com/office/drawing/2014/main" val="1356315719"/>
                    </a:ext>
                  </a:extLst>
                </a:gridCol>
                <a:gridCol w="1400089">
                  <a:extLst>
                    <a:ext uri="{9D8B030D-6E8A-4147-A177-3AD203B41FA5}">
                      <a16:colId xmlns:a16="http://schemas.microsoft.com/office/drawing/2014/main" val="1552275346"/>
                    </a:ext>
                  </a:extLst>
                </a:gridCol>
                <a:gridCol w="804011">
                  <a:extLst>
                    <a:ext uri="{9D8B030D-6E8A-4147-A177-3AD203B41FA5}">
                      <a16:colId xmlns:a16="http://schemas.microsoft.com/office/drawing/2014/main" val="1986654247"/>
                    </a:ext>
                  </a:extLst>
                </a:gridCol>
                <a:gridCol w="194072">
                  <a:extLst>
                    <a:ext uri="{9D8B030D-6E8A-4147-A177-3AD203B41FA5}">
                      <a16:colId xmlns:a16="http://schemas.microsoft.com/office/drawing/2014/main" val="1505475332"/>
                    </a:ext>
                  </a:extLst>
                </a:gridCol>
                <a:gridCol w="1386226">
                  <a:extLst>
                    <a:ext uri="{9D8B030D-6E8A-4147-A177-3AD203B41FA5}">
                      <a16:colId xmlns:a16="http://schemas.microsoft.com/office/drawing/2014/main" val="1834564587"/>
                    </a:ext>
                  </a:extLst>
                </a:gridCol>
                <a:gridCol w="859460">
                  <a:extLst>
                    <a:ext uri="{9D8B030D-6E8A-4147-A177-3AD203B41FA5}">
                      <a16:colId xmlns:a16="http://schemas.microsoft.com/office/drawing/2014/main" val="379088919"/>
                    </a:ext>
                  </a:extLst>
                </a:gridCol>
              </a:tblGrid>
              <a:tr h="445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604364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498.946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54.987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14,6%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913756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117.911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12.596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41,4%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52607"/>
                  </a:ext>
                </a:extLst>
              </a:tr>
              <a:tr h="36963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381.035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42.391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8,5%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868219"/>
                  </a:ext>
                </a:extLst>
              </a:tr>
              <a:tr h="36963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Cina + Hong Kong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327.656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38.393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065184"/>
                  </a:ext>
                </a:extLst>
              </a:tr>
              <a:tr h="36963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26.825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1.771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788395"/>
                  </a:ext>
                </a:extLst>
              </a:tr>
              <a:tr h="36963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Corea del Sud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22.500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1.790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697988"/>
                  </a:ext>
                </a:extLst>
              </a:tr>
              <a:tr h="36963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Turchia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18.616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1.403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351036"/>
                  </a:ext>
                </a:extLst>
              </a:tr>
              <a:tr h="36963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Romania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17.845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-17,1%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219030"/>
                  </a:ext>
                </a:extLst>
              </a:tr>
              <a:tr h="36963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Giappone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17.404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11,2%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764466"/>
                  </a:ext>
                </a:extLst>
              </a:tr>
              <a:tr h="36963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14.811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-11,7%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1.580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97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46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Tessuti: importazioni italiane di tessuti di tipo serico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86464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</a:t>
            </a:r>
            <a:r>
              <a:rPr lang="it-IT" altLang="it-IT" sz="1050" dirty="0">
                <a:solidFill>
                  <a:srgbClr val="003366"/>
                </a:solidFill>
                <a:latin typeface="Futura-Book" panose="020B0500000000000000" pitchFamily="34" charset="0"/>
              </a:rPr>
              <a:t>.    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972247" y="1731319"/>
            <a:ext cx="2969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Importazioni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275501" y="1731318"/>
            <a:ext cx="2666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Importazioni (tonnellate)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3528449-5A37-475D-B60E-B0C70465CEC9}"/>
              </a:ext>
            </a:extLst>
          </p:cNvPr>
          <p:cNvSpPr/>
          <p:nvPr/>
        </p:nvSpPr>
        <p:spPr>
          <a:xfrm>
            <a:off x="292812" y="1271092"/>
            <a:ext cx="8727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TESSUTI DI TIPO SERICO: SETA, FILAMENTI DI FIBRE ARTIFICIALI, FILAMENTI DI POLIESTERE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1F75F4-F4EF-49A7-875A-7990FC82B014}"/>
              </a:ext>
            </a:extLst>
          </p:cNvPr>
          <p:cNvSpPr txBox="1"/>
          <p:nvPr/>
        </p:nvSpPr>
        <p:spPr>
          <a:xfrm>
            <a:off x="1792681" y="6280579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79F4F6-FAAA-4D09-B6F8-F16593A0E34D}"/>
              </a:ext>
            </a:extLst>
          </p:cNvPr>
          <p:cNvSpPr txBox="1"/>
          <p:nvPr/>
        </p:nvSpPr>
        <p:spPr>
          <a:xfrm>
            <a:off x="6237090" y="6275598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7" name="Immagine 16" descr="cid:image008.png@01D505B0.A6C810D0">
            <a:extLst>
              <a:ext uri="{FF2B5EF4-FFF2-40B4-BE49-F238E27FC236}">
                <a16:creationId xmlns:a16="http://schemas.microsoft.com/office/drawing/2014/main" id="{ECF56F05-D5D4-42EE-B85B-52081F8342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7A6F2-5FB5-4FE5-A386-BEFFF457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B6BDFAE1-9E9F-42EB-988C-81492F46F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235157"/>
              </p:ext>
            </p:extLst>
          </p:nvPr>
        </p:nvGraphicFramePr>
        <p:xfrm>
          <a:off x="436313" y="2083371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352AA864-AEE3-4C18-B079-8882EF1C5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197816"/>
              </p:ext>
            </p:extLst>
          </p:nvPr>
        </p:nvGraphicFramePr>
        <p:xfrm>
          <a:off x="4571999" y="1974079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6B1AB9-B9D3-40E4-845A-336C12EAC6F3}"/>
              </a:ext>
            </a:extLst>
          </p:cNvPr>
          <p:cNvSpPr txBox="1"/>
          <p:nvPr/>
        </p:nvSpPr>
        <p:spPr>
          <a:xfrm>
            <a:off x="2743680" y="2322502"/>
            <a:ext cx="754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327.656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5718741-B751-4823-BDA6-0252ACE6B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98" y="200757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7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Tessuti: Esportazioni italiane di tessuti di tipo serico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</a:t>
            </a:r>
            <a:r>
              <a:rPr lang="it-IT" altLang="it-IT" sz="1050" dirty="0">
                <a:solidFill>
                  <a:srgbClr val="003366"/>
                </a:solidFill>
                <a:latin typeface="Futura-Book" panose="020B0500000000000000" pitchFamily="34" charset="0"/>
              </a:rPr>
              <a:t>.     </a:t>
            </a:r>
          </a:p>
        </p:txBody>
      </p:sp>
      <p:pic>
        <p:nvPicPr>
          <p:cNvPr id="17" name="Immagine 16" descr="cid:image008.png@01D505B0.A6C810D0">
            <a:extLst>
              <a:ext uri="{FF2B5EF4-FFF2-40B4-BE49-F238E27FC236}">
                <a16:creationId xmlns:a16="http://schemas.microsoft.com/office/drawing/2014/main" id="{ECF56F05-D5D4-42EE-B85B-52081F8342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7A6F2-5FB5-4FE5-A386-BEFFF457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026F189-7090-4854-A30A-7C3FF3D78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23" y="164814"/>
            <a:ext cx="1731414" cy="48772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568C46E-1D49-4ACF-AF55-3B561E0B2964}"/>
              </a:ext>
            </a:extLst>
          </p:cNvPr>
          <p:cNvSpPr/>
          <p:nvPr/>
        </p:nvSpPr>
        <p:spPr>
          <a:xfrm>
            <a:off x="62144" y="1306725"/>
            <a:ext cx="8624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TESSUTI DI TIPO SERICO: SETA, FILAMENTI DI FIBRE ARTIFICIALI, FILAMENTI DI POLIESTERE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7121DB9-8744-47F5-A79D-9AACAC0E0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88111"/>
              </p:ext>
            </p:extLst>
          </p:nvPr>
        </p:nvGraphicFramePr>
        <p:xfrm>
          <a:off x="1269507" y="1944210"/>
          <a:ext cx="6274294" cy="3923931"/>
        </p:xfrm>
        <a:graphic>
          <a:graphicData uri="http://schemas.openxmlformats.org/drawingml/2006/table">
            <a:tbl>
              <a:tblPr/>
              <a:tblGrid>
                <a:gridCol w="1716046">
                  <a:extLst>
                    <a:ext uri="{9D8B030D-6E8A-4147-A177-3AD203B41FA5}">
                      <a16:colId xmlns:a16="http://schemas.microsoft.com/office/drawing/2014/main" val="2532287426"/>
                    </a:ext>
                  </a:extLst>
                </a:gridCol>
                <a:gridCol w="1139562">
                  <a:extLst>
                    <a:ext uri="{9D8B030D-6E8A-4147-A177-3AD203B41FA5}">
                      <a16:colId xmlns:a16="http://schemas.microsoft.com/office/drawing/2014/main" val="363960963"/>
                    </a:ext>
                  </a:extLst>
                </a:gridCol>
                <a:gridCol w="1139562">
                  <a:extLst>
                    <a:ext uri="{9D8B030D-6E8A-4147-A177-3AD203B41FA5}">
                      <a16:colId xmlns:a16="http://schemas.microsoft.com/office/drawing/2014/main" val="2796207170"/>
                    </a:ext>
                  </a:extLst>
                </a:gridCol>
                <a:gridCol w="1139562">
                  <a:extLst>
                    <a:ext uri="{9D8B030D-6E8A-4147-A177-3AD203B41FA5}">
                      <a16:colId xmlns:a16="http://schemas.microsoft.com/office/drawing/2014/main" val="499076767"/>
                    </a:ext>
                  </a:extLst>
                </a:gridCol>
                <a:gridCol w="1139562">
                  <a:extLst>
                    <a:ext uri="{9D8B030D-6E8A-4147-A177-3AD203B41FA5}">
                      <a16:colId xmlns:a16="http://schemas.microsoft.com/office/drawing/2014/main" val="2622691626"/>
                    </a:ext>
                  </a:extLst>
                </a:gridCol>
              </a:tblGrid>
              <a:tr h="366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Variazione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Variazione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592226"/>
                  </a:ext>
                </a:extLst>
              </a:tr>
              <a:tr h="3664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(migliaia di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 % annua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(tonnellate)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 % annua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593751"/>
                  </a:ext>
                </a:extLst>
              </a:tr>
              <a:tr h="892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Tinti in filo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97.043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3.092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632946"/>
                  </a:ext>
                </a:extLst>
              </a:tr>
              <a:tr h="735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Tinti in pezza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277.014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11.088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490768"/>
                  </a:ext>
                </a:extLst>
              </a:tr>
              <a:tr h="735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Stampati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275.019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6.468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671994"/>
                  </a:ext>
                </a:extLst>
              </a:tr>
              <a:tr h="562136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649.076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20.648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830900"/>
                  </a:ext>
                </a:extLst>
              </a:tr>
              <a:tr h="26453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3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06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0" y="83671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Tessuti: esportazioni italiane di tessuti di tipo serico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</a:t>
            </a:r>
            <a:r>
              <a:rPr lang="it-IT" altLang="it-IT" sz="1050" dirty="0">
                <a:solidFill>
                  <a:srgbClr val="003366"/>
                </a:solidFill>
                <a:latin typeface="Futura-Book" panose="020B0500000000000000" pitchFamily="34" charset="0"/>
              </a:rPr>
              <a:t>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20AE1C3-F7EF-4A54-8D2E-80FEA24BFFBB}"/>
              </a:ext>
            </a:extLst>
          </p:cNvPr>
          <p:cNvSpPr/>
          <p:nvPr/>
        </p:nvSpPr>
        <p:spPr>
          <a:xfrm>
            <a:off x="474291" y="1410057"/>
            <a:ext cx="8195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TESSUTI DI TIPO SERICO: SETA, FILAMENTI DI FIBRE ARTIFICIALI, FILAMENTI DI POLIESTERE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C4EAE116-AA32-4421-9F60-0B446FB76B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938959"/>
              </p:ext>
            </p:extLst>
          </p:nvPr>
        </p:nvGraphicFramePr>
        <p:xfrm>
          <a:off x="4567726" y="1888621"/>
          <a:ext cx="4101982" cy="426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97247F7-6904-4D93-AB61-E517E0E89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10891"/>
              </p:ext>
            </p:extLst>
          </p:nvPr>
        </p:nvGraphicFramePr>
        <p:xfrm>
          <a:off x="474291" y="1888621"/>
          <a:ext cx="4101982" cy="426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E53F66-C393-411E-9BAC-993E546301DA}"/>
              </a:ext>
            </a:extLst>
          </p:cNvPr>
          <p:cNvSpPr txBox="1"/>
          <p:nvPr/>
        </p:nvSpPr>
        <p:spPr>
          <a:xfrm>
            <a:off x="1742057" y="6147698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EC2540-DF31-49DC-A770-31B4EBD6DA3A}"/>
              </a:ext>
            </a:extLst>
          </p:cNvPr>
          <p:cNvSpPr txBox="1"/>
          <p:nvPr/>
        </p:nvSpPr>
        <p:spPr>
          <a:xfrm>
            <a:off x="6112770" y="6147698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2" name="Immagine 11" descr="cid:image008.png@01D505B0.A6C810D0">
            <a:extLst>
              <a:ext uri="{FF2B5EF4-FFF2-40B4-BE49-F238E27FC236}">
                <a16:creationId xmlns:a16="http://schemas.microsoft.com/office/drawing/2014/main" id="{96EB6496-048F-463A-A3FC-BB4806FDC2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C5FB57-1A95-4F3A-89C4-B4F6196F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E345D77-4156-4053-B541-A157E7F17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81" y="208980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3088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filamenti artificiali: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53638E45-919D-480F-9625-105931B375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0558FE5-37EC-415D-9320-8C4D960E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95030B0-D587-4357-A069-B0E0EB0D4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91" y="276982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3091911-5F6F-45DC-93EA-6D64FCCF3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981054"/>
              </p:ext>
            </p:extLst>
          </p:nvPr>
        </p:nvGraphicFramePr>
        <p:xfrm>
          <a:off x="1038687" y="1509204"/>
          <a:ext cx="6422563" cy="4637116"/>
        </p:xfrm>
        <a:graphic>
          <a:graphicData uri="http://schemas.openxmlformats.org/drawingml/2006/table">
            <a:tbl>
              <a:tblPr/>
              <a:tblGrid>
                <a:gridCol w="1058664">
                  <a:extLst>
                    <a:ext uri="{9D8B030D-6E8A-4147-A177-3AD203B41FA5}">
                      <a16:colId xmlns:a16="http://schemas.microsoft.com/office/drawing/2014/main" val="1244793098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1422609817"/>
                    </a:ext>
                  </a:extLst>
                </a:gridCol>
                <a:gridCol w="1355090">
                  <a:extLst>
                    <a:ext uri="{9D8B030D-6E8A-4147-A177-3AD203B41FA5}">
                      <a16:colId xmlns:a16="http://schemas.microsoft.com/office/drawing/2014/main" val="2155702854"/>
                    </a:ext>
                  </a:extLst>
                </a:gridCol>
                <a:gridCol w="804585">
                  <a:extLst>
                    <a:ext uri="{9D8B030D-6E8A-4147-A177-3AD203B41FA5}">
                      <a16:colId xmlns:a16="http://schemas.microsoft.com/office/drawing/2014/main" val="721512866"/>
                    </a:ext>
                  </a:extLst>
                </a:gridCol>
                <a:gridCol w="423466">
                  <a:extLst>
                    <a:ext uri="{9D8B030D-6E8A-4147-A177-3AD203B41FA5}">
                      <a16:colId xmlns:a16="http://schemas.microsoft.com/office/drawing/2014/main" val="3045635693"/>
                    </a:ext>
                  </a:extLst>
                </a:gridCol>
                <a:gridCol w="1312744">
                  <a:extLst>
                    <a:ext uri="{9D8B030D-6E8A-4147-A177-3AD203B41FA5}">
                      <a16:colId xmlns:a16="http://schemas.microsoft.com/office/drawing/2014/main" val="3591574200"/>
                    </a:ext>
                  </a:extLst>
                </a:gridCol>
                <a:gridCol w="790469">
                  <a:extLst>
                    <a:ext uri="{9D8B030D-6E8A-4147-A177-3AD203B41FA5}">
                      <a16:colId xmlns:a16="http://schemas.microsoft.com/office/drawing/2014/main" val="269511079"/>
                    </a:ext>
                  </a:extLst>
                </a:gridCol>
              </a:tblGrid>
              <a:tr h="20591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857765"/>
                  </a:ext>
                </a:extLst>
              </a:tr>
              <a:tr h="411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647459"/>
                  </a:ext>
                </a:extLst>
              </a:tr>
              <a:tr h="378877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241.663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8.557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56310"/>
                  </a:ext>
                </a:extLst>
              </a:tr>
              <a:tr h="312985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184.113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6.601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-10,2%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248429"/>
                  </a:ext>
                </a:extLst>
              </a:tr>
              <a:tr h="38711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57.550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1.956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886403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31.087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1.168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959979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Spagna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26.005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149255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25.154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327236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Portogallo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22.390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34,2%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22,2%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601988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Romania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15.327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-9,1%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678449"/>
                  </a:ext>
                </a:extLst>
              </a:tr>
              <a:tr h="37064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Cina + Hong Kong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11.779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-18,3%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-11,4%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770017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Bulgaria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10.166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-14,1%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-11,9%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502884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Regno Unito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9.264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-19,3%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-15,8%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75812"/>
                  </a:ext>
                </a:extLst>
              </a:tr>
              <a:tr h="32122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Stati Uniti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8.980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-19,4%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-42,5%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28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03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3088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filamenti artificiali: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989077" y="1493437"/>
            <a:ext cx="2935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Esportazioni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370664" y="1493437"/>
            <a:ext cx="263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Esportazioni (tonnellate)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09D462-9EE8-439E-942F-123861ECEF4D}"/>
              </a:ext>
            </a:extLst>
          </p:cNvPr>
          <p:cNvSpPr txBox="1"/>
          <p:nvPr/>
        </p:nvSpPr>
        <p:spPr>
          <a:xfrm>
            <a:off x="1792681" y="6284680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6628EC6-D8A2-4A88-A0DB-2BCFF2658CB1}"/>
              </a:ext>
            </a:extLst>
          </p:cNvPr>
          <p:cNvSpPr txBox="1"/>
          <p:nvPr/>
        </p:nvSpPr>
        <p:spPr>
          <a:xfrm>
            <a:off x="6269630" y="6297789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3" name="Immagine 12" descr="cid:image008.png@01D505B0.A6C810D0">
            <a:extLst>
              <a:ext uri="{FF2B5EF4-FFF2-40B4-BE49-F238E27FC236}">
                <a16:creationId xmlns:a16="http://schemas.microsoft.com/office/drawing/2014/main" id="{96019E1A-2CA1-4B84-9B22-50E4E7DDE6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49E74E-F920-446D-BA9C-20F7D3E2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48354CE6-A6FB-46BE-826E-930960AFB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401399"/>
              </p:ext>
            </p:extLst>
          </p:nvPr>
        </p:nvGraphicFramePr>
        <p:xfrm>
          <a:off x="341833" y="1873609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EAD9ED95-90D7-467B-B41C-5B91ED33C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51594"/>
              </p:ext>
            </p:extLst>
          </p:nvPr>
        </p:nvGraphicFramePr>
        <p:xfrm>
          <a:off x="4572000" y="1873608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31EFD488-5D56-43AE-9A8B-B5A843ED7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13" y="176328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8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3088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filamenti artificiali: importazioni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CE50E1AA-BA04-4045-A6A3-79CD42D959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43762A4-C69E-4840-8145-EB74E66B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B1F9E00-6CB9-4CEC-8E6D-DF9B8BF2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8" y="218175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6B768A2-5E62-42CA-BA5D-7B8797372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94903"/>
              </p:ext>
            </p:extLst>
          </p:nvPr>
        </p:nvGraphicFramePr>
        <p:xfrm>
          <a:off x="1109709" y="1660124"/>
          <a:ext cx="6986725" cy="4252403"/>
        </p:xfrm>
        <a:graphic>
          <a:graphicData uri="http://schemas.openxmlformats.org/drawingml/2006/table">
            <a:tbl>
              <a:tblPr/>
              <a:tblGrid>
                <a:gridCol w="1512590">
                  <a:extLst>
                    <a:ext uri="{9D8B030D-6E8A-4147-A177-3AD203B41FA5}">
                      <a16:colId xmlns:a16="http://schemas.microsoft.com/office/drawing/2014/main" val="1551372197"/>
                    </a:ext>
                  </a:extLst>
                </a:gridCol>
                <a:gridCol w="691470">
                  <a:extLst>
                    <a:ext uri="{9D8B030D-6E8A-4147-A177-3AD203B41FA5}">
                      <a16:colId xmlns:a16="http://schemas.microsoft.com/office/drawing/2014/main" val="2851636345"/>
                    </a:ext>
                  </a:extLst>
                </a:gridCol>
                <a:gridCol w="1382939">
                  <a:extLst>
                    <a:ext uri="{9D8B030D-6E8A-4147-A177-3AD203B41FA5}">
                      <a16:colId xmlns:a16="http://schemas.microsoft.com/office/drawing/2014/main" val="1962891995"/>
                    </a:ext>
                  </a:extLst>
                </a:gridCol>
                <a:gridCol w="821120">
                  <a:extLst>
                    <a:ext uri="{9D8B030D-6E8A-4147-A177-3AD203B41FA5}">
                      <a16:colId xmlns:a16="http://schemas.microsoft.com/office/drawing/2014/main" val="4219437519"/>
                    </a:ext>
                  </a:extLst>
                </a:gridCol>
                <a:gridCol w="432168">
                  <a:extLst>
                    <a:ext uri="{9D8B030D-6E8A-4147-A177-3AD203B41FA5}">
                      <a16:colId xmlns:a16="http://schemas.microsoft.com/office/drawing/2014/main" val="416611454"/>
                    </a:ext>
                  </a:extLst>
                </a:gridCol>
                <a:gridCol w="1339723">
                  <a:extLst>
                    <a:ext uri="{9D8B030D-6E8A-4147-A177-3AD203B41FA5}">
                      <a16:colId xmlns:a16="http://schemas.microsoft.com/office/drawing/2014/main" val="4080366293"/>
                    </a:ext>
                  </a:extLst>
                </a:gridCol>
                <a:gridCol w="806715">
                  <a:extLst>
                    <a:ext uri="{9D8B030D-6E8A-4147-A177-3AD203B41FA5}">
                      <a16:colId xmlns:a16="http://schemas.microsoft.com/office/drawing/2014/main" val="442781801"/>
                    </a:ext>
                  </a:extLst>
                </a:gridCol>
              </a:tblGrid>
              <a:tr h="459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04023"/>
                  </a:ext>
                </a:extLst>
              </a:tr>
              <a:tr h="37147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77.310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6.038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27,0%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79138"/>
                  </a:ext>
                </a:extLst>
              </a:tr>
              <a:tr h="37147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29.814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12,2%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2.405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35,1%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601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47.496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3.633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22,2%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250019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Cina + Hong Kong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37.126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3.165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26,6%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00276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13.976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14,3%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16,5%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097352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Giappone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7.836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8,3%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838648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Turchia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4.874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16,0%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204033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Romania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4.518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12,5%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685796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2.429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15,6%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94,3%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768745"/>
                  </a:ext>
                </a:extLst>
              </a:tr>
              <a:tr h="381250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Marocco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-74,7%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-75,9%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203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69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3088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filamenti artificiali: importazioni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972247" y="1545758"/>
            <a:ext cx="2969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Importazioni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300668" y="1545758"/>
            <a:ext cx="2666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Importazioni (tonnellate)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F2A3912-E3EF-478E-BFE6-A8C78A30CBFA}"/>
              </a:ext>
            </a:extLst>
          </p:cNvPr>
          <p:cNvSpPr txBox="1"/>
          <p:nvPr/>
        </p:nvSpPr>
        <p:spPr>
          <a:xfrm>
            <a:off x="2112990" y="6259836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C3B688-4732-4F2D-BDF6-03B7A6C3DEF2}"/>
              </a:ext>
            </a:extLst>
          </p:cNvPr>
          <p:cNvSpPr txBox="1"/>
          <p:nvPr/>
        </p:nvSpPr>
        <p:spPr>
          <a:xfrm>
            <a:off x="6483703" y="6259836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6" name="Immagine 15" descr="cid:image008.png@01D505B0.A6C810D0">
            <a:extLst>
              <a:ext uri="{FF2B5EF4-FFF2-40B4-BE49-F238E27FC236}">
                <a16:creationId xmlns:a16="http://schemas.microsoft.com/office/drawing/2014/main" id="{D5079D2D-F9A3-429B-A9ED-3D6BD80907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85E00C-34DE-41A9-819F-45AACC74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ACE2CBD-9634-4BC3-8E64-1FCD4DBD6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9" y="183675"/>
            <a:ext cx="1731414" cy="487722"/>
          </a:xfrm>
          <a:prstGeom prst="rect">
            <a:avLst/>
          </a:prstGeom>
        </p:spPr>
      </p:pic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A2C7BADE-9704-412C-97F9-055E134E3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59540"/>
              </p:ext>
            </p:extLst>
          </p:nvPr>
        </p:nvGraphicFramePr>
        <p:xfrm>
          <a:off x="341833" y="1974079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50EF0A9D-2737-4257-A0BC-6BEC6387C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204409"/>
              </p:ext>
            </p:extLst>
          </p:nvPr>
        </p:nvGraphicFramePr>
        <p:xfrm>
          <a:off x="4493667" y="1974078"/>
          <a:ext cx="4436324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9898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9854" y="764704"/>
            <a:ext cx="9144000" cy="43088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filamenti di poliestere: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A1B25D35-0409-4512-87B2-37F2FC696E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079FC4A-8AE9-4888-916A-0156BB8F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8C3CFF-54AB-4988-96D6-C582539BB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02" y="218175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877A810-49D9-4484-A7CC-B1BE160EE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29732"/>
              </p:ext>
            </p:extLst>
          </p:nvPr>
        </p:nvGraphicFramePr>
        <p:xfrm>
          <a:off x="949911" y="1589103"/>
          <a:ext cx="7350710" cy="4465204"/>
        </p:xfrm>
        <a:graphic>
          <a:graphicData uri="http://schemas.openxmlformats.org/drawingml/2006/table">
            <a:tbl>
              <a:tblPr/>
              <a:tblGrid>
                <a:gridCol w="1591391">
                  <a:extLst>
                    <a:ext uri="{9D8B030D-6E8A-4147-A177-3AD203B41FA5}">
                      <a16:colId xmlns:a16="http://schemas.microsoft.com/office/drawing/2014/main" val="3098999763"/>
                    </a:ext>
                  </a:extLst>
                </a:gridCol>
                <a:gridCol w="727493">
                  <a:extLst>
                    <a:ext uri="{9D8B030D-6E8A-4147-A177-3AD203B41FA5}">
                      <a16:colId xmlns:a16="http://schemas.microsoft.com/office/drawing/2014/main" val="838309340"/>
                    </a:ext>
                  </a:extLst>
                </a:gridCol>
                <a:gridCol w="1507836">
                  <a:extLst>
                    <a:ext uri="{9D8B030D-6E8A-4147-A177-3AD203B41FA5}">
                      <a16:colId xmlns:a16="http://schemas.microsoft.com/office/drawing/2014/main" val="1085142557"/>
                    </a:ext>
                  </a:extLst>
                </a:gridCol>
                <a:gridCol w="811048">
                  <a:extLst>
                    <a:ext uri="{9D8B030D-6E8A-4147-A177-3AD203B41FA5}">
                      <a16:colId xmlns:a16="http://schemas.microsoft.com/office/drawing/2014/main" val="3909082697"/>
                    </a:ext>
                  </a:extLst>
                </a:gridCol>
                <a:gridCol w="454683">
                  <a:extLst>
                    <a:ext uri="{9D8B030D-6E8A-4147-A177-3AD203B41FA5}">
                      <a16:colId xmlns:a16="http://schemas.microsoft.com/office/drawing/2014/main" val="1514732531"/>
                    </a:ext>
                  </a:extLst>
                </a:gridCol>
                <a:gridCol w="1409517">
                  <a:extLst>
                    <a:ext uri="{9D8B030D-6E8A-4147-A177-3AD203B41FA5}">
                      <a16:colId xmlns:a16="http://schemas.microsoft.com/office/drawing/2014/main" val="4181926913"/>
                    </a:ext>
                  </a:extLst>
                </a:gridCol>
                <a:gridCol w="848742">
                  <a:extLst>
                    <a:ext uri="{9D8B030D-6E8A-4147-A177-3AD203B41FA5}">
                      <a16:colId xmlns:a16="http://schemas.microsoft.com/office/drawing/2014/main" val="2130561052"/>
                    </a:ext>
                  </a:extLst>
                </a:gridCol>
              </a:tblGrid>
              <a:tr h="48070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154472"/>
                  </a:ext>
                </a:extLst>
              </a:tr>
              <a:tr h="25637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332.085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15.327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4829"/>
                  </a:ext>
                </a:extLst>
              </a:tr>
              <a:tr h="25637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256.424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12.670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-4,5%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423318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75.661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13,7%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3.257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8,6%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73783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Spagna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68.857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2.829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-17,2%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57267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Romania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34.644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2.141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998499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29.627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1.205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-12,0%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898252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27.401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1.255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246620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Marocco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18.564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1.101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03239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Turchia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16.568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68,7%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84,2%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191631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Cina + Hong Kong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14.302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21,6%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54,1%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219057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Tunisia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13.805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32,5%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31,7%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68173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Portogallo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10.849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0033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Regno Unito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8.812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-17,2%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-19,3%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39071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Polonia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7.110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538048"/>
                  </a:ext>
                </a:extLst>
              </a:tr>
              <a:tr h="26705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Bulgaria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6.856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-24,1%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-38,1%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74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76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9327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Agenda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581640C-2640-49D8-BB25-81CD7CFA4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179028"/>
              </p:ext>
            </p:extLst>
          </p:nvPr>
        </p:nvGraphicFramePr>
        <p:xfrm>
          <a:off x="851143" y="1621766"/>
          <a:ext cx="7292197" cy="454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8C3DCF-1ED8-4AC6-A4E2-DD6D885B31AE}"/>
              </a:ext>
            </a:extLst>
          </p:cNvPr>
          <p:cNvSpPr txBox="1"/>
          <p:nvPr/>
        </p:nvSpPr>
        <p:spPr>
          <a:xfrm>
            <a:off x="1076593" y="1976960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62EAF9-125F-4D35-A946-F0BB9B35F4AF}"/>
              </a:ext>
            </a:extLst>
          </p:cNvPr>
          <p:cNvSpPr txBox="1"/>
          <p:nvPr/>
        </p:nvSpPr>
        <p:spPr>
          <a:xfrm>
            <a:off x="1532664" y="3019240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B01D98-8057-4677-ADCD-883A3EE4E29C}"/>
              </a:ext>
            </a:extLst>
          </p:cNvPr>
          <p:cNvSpPr txBox="1"/>
          <p:nvPr/>
        </p:nvSpPr>
        <p:spPr>
          <a:xfrm>
            <a:off x="1503336" y="4070844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4E8298-ABCA-49EA-AEA2-5B50176AE834}"/>
              </a:ext>
            </a:extLst>
          </p:cNvPr>
          <p:cNvSpPr txBox="1"/>
          <p:nvPr/>
        </p:nvSpPr>
        <p:spPr>
          <a:xfrm>
            <a:off x="1076593" y="5130106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4</a:t>
            </a:r>
          </a:p>
        </p:txBody>
      </p:sp>
      <p:pic>
        <p:nvPicPr>
          <p:cNvPr id="12" name="Immagine 11" descr="cid:image008.png@01D505B0.A6C810D0">
            <a:extLst>
              <a:ext uri="{FF2B5EF4-FFF2-40B4-BE49-F238E27FC236}">
                <a16:creationId xmlns:a16="http://schemas.microsoft.com/office/drawing/2014/main" id="{DCAFB119-13B3-4405-A2F0-22BC86FA2F4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86" y="226443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14718194-58C0-480F-9E15-8D55A075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6C3149C-F702-4806-BF54-EEC817B07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957" y="191446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3088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filamenti di poliestere: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77A6D69-F6CA-48FA-A997-1A207B5A7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857316"/>
              </p:ext>
            </p:extLst>
          </p:nvPr>
        </p:nvGraphicFramePr>
        <p:xfrm>
          <a:off x="415072" y="1802249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56637C3-D9B0-4346-BC88-666B03116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433689"/>
              </p:ext>
            </p:extLst>
          </p:nvPr>
        </p:nvGraphicFramePr>
        <p:xfrm>
          <a:off x="4621298" y="1785295"/>
          <a:ext cx="4230168" cy="422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989078" y="1496224"/>
            <a:ext cx="2935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Esportazioni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370664" y="1494472"/>
            <a:ext cx="263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Esportazioni (tonnellate)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595A9F-1696-4941-A020-22F817D495B5}"/>
              </a:ext>
            </a:extLst>
          </p:cNvPr>
          <p:cNvSpPr txBox="1"/>
          <p:nvPr/>
        </p:nvSpPr>
        <p:spPr>
          <a:xfrm>
            <a:off x="1792682" y="6169053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5BD650-13CA-420F-B9AD-16AEC354DF18}"/>
              </a:ext>
            </a:extLst>
          </p:cNvPr>
          <p:cNvSpPr txBox="1"/>
          <p:nvPr/>
        </p:nvSpPr>
        <p:spPr>
          <a:xfrm>
            <a:off x="6139278" y="6229650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3" name="Immagine 12" descr="cid:image008.png@01D505B0.A6C810D0">
            <a:extLst>
              <a:ext uri="{FF2B5EF4-FFF2-40B4-BE49-F238E27FC236}">
                <a16:creationId xmlns:a16="http://schemas.microsoft.com/office/drawing/2014/main" id="{1E123701-5B1D-490D-AB30-21A01B65FE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59F819-7DAE-47CE-B9E8-40700F56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F7F93CF-44C6-4C08-9287-8C277A8D0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397" y="175000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5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9854" y="764704"/>
            <a:ext cx="9144000" cy="43088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filamenti di poliestere: importazioni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C05B08F3-FE0B-43DE-ACA5-120153DFB7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79A6462-79CF-4B39-B982-0ABCC0C0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8719C53-55BE-4D42-85DC-6D65B32AB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97" y="246184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C3FD2B2-CB85-471F-8A27-27B8F4D10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52344"/>
              </p:ext>
            </p:extLst>
          </p:nvPr>
        </p:nvGraphicFramePr>
        <p:xfrm>
          <a:off x="807868" y="1677880"/>
          <a:ext cx="7537141" cy="4415418"/>
        </p:xfrm>
        <a:graphic>
          <a:graphicData uri="http://schemas.openxmlformats.org/drawingml/2006/table">
            <a:tbl>
              <a:tblPr/>
              <a:tblGrid>
                <a:gridCol w="1631752">
                  <a:extLst>
                    <a:ext uri="{9D8B030D-6E8A-4147-A177-3AD203B41FA5}">
                      <a16:colId xmlns:a16="http://schemas.microsoft.com/office/drawing/2014/main" val="3413802182"/>
                    </a:ext>
                  </a:extLst>
                </a:gridCol>
                <a:gridCol w="745944">
                  <a:extLst>
                    <a:ext uri="{9D8B030D-6E8A-4147-A177-3AD203B41FA5}">
                      <a16:colId xmlns:a16="http://schemas.microsoft.com/office/drawing/2014/main" val="4261290836"/>
                    </a:ext>
                  </a:extLst>
                </a:gridCol>
                <a:gridCol w="1491888">
                  <a:extLst>
                    <a:ext uri="{9D8B030D-6E8A-4147-A177-3AD203B41FA5}">
                      <a16:colId xmlns:a16="http://schemas.microsoft.com/office/drawing/2014/main" val="3697320562"/>
                    </a:ext>
                  </a:extLst>
                </a:gridCol>
                <a:gridCol w="885808">
                  <a:extLst>
                    <a:ext uri="{9D8B030D-6E8A-4147-A177-3AD203B41FA5}">
                      <a16:colId xmlns:a16="http://schemas.microsoft.com/office/drawing/2014/main" val="592030914"/>
                    </a:ext>
                  </a:extLst>
                </a:gridCol>
                <a:gridCol w="466214">
                  <a:extLst>
                    <a:ext uri="{9D8B030D-6E8A-4147-A177-3AD203B41FA5}">
                      <a16:colId xmlns:a16="http://schemas.microsoft.com/office/drawing/2014/main" val="2544548349"/>
                    </a:ext>
                  </a:extLst>
                </a:gridCol>
                <a:gridCol w="1445266">
                  <a:extLst>
                    <a:ext uri="{9D8B030D-6E8A-4147-A177-3AD203B41FA5}">
                      <a16:colId xmlns:a16="http://schemas.microsoft.com/office/drawing/2014/main" val="3228999718"/>
                    </a:ext>
                  </a:extLst>
                </a:gridCol>
                <a:gridCol w="870269">
                  <a:extLst>
                    <a:ext uri="{9D8B030D-6E8A-4147-A177-3AD203B41FA5}">
                      <a16:colId xmlns:a16="http://schemas.microsoft.com/office/drawing/2014/main" val="1242953597"/>
                    </a:ext>
                  </a:extLst>
                </a:gridCol>
              </a:tblGrid>
              <a:tr h="624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218648"/>
                  </a:ext>
                </a:extLst>
              </a:tr>
              <a:tr h="33323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286.961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9,3%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47.632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13,9%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635008"/>
                  </a:ext>
                </a:extLst>
              </a:tr>
              <a:tr h="33323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62.519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9.979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44,9%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10784"/>
                  </a:ext>
                </a:extLst>
              </a:tr>
              <a:tr h="34712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224.442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10,4%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37.653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00697"/>
                  </a:ext>
                </a:extLst>
              </a:tr>
              <a:tr h="34712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Cina + Hong Kong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185.312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34.160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7964"/>
                  </a:ext>
                </a:extLst>
              </a:tr>
              <a:tr h="34712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Corea del Sud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20.769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1.685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048186"/>
                  </a:ext>
                </a:extLst>
              </a:tr>
              <a:tr h="34712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Turchia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13.529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1.171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00509"/>
                  </a:ext>
                </a:extLst>
              </a:tr>
              <a:tr h="34712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11.109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-10,2%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-22,1%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078974"/>
                  </a:ext>
                </a:extLst>
              </a:tr>
              <a:tr h="34712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Giappone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9.339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19,0%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402332"/>
                  </a:ext>
                </a:extLst>
              </a:tr>
              <a:tr h="34712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6.195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20919"/>
                  </a:ext>
                </a:extLst>
              </a:tr>
              <a:tr h="34712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Taiwan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4.862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-14,9%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397350"/>
                  </a:ext>
                </a:extLst>
              </a:tr>
              <a:tr h="34712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Belgio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4.077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-25,8%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-34,2%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32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01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3088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filamenti di poliestere: importazioni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77A6D69-F6CA-48FA-A997-1A207B5A7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990203"/>
              </p:ext>
            </p:extLst>
          </p:nvPr>
        </p:nvGraphicFramePr>
        <p:xfrm>
          <a:off x="408944" y="1806071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1039359" y="1445287"/>
            <a:ext cx="2969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Importazioni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275501" y="1458943"/>
            <a:ext cx="2666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Importazioni (tonnellate)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26F605B2-8C4D-434F-8BB8-0755F94F6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080182"/>
              </p:ext>
            </p:extLst>
          </p:nvPr>
        </p:nvGraphicFramePr>
        <p:xfrm>
          <a:off x="4504888" y="1819727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D3402F-A289-423A-8171-4F7861DD9BC7}"/>
              </a:ext>
            </a:extLst>
          </p:cNvPr>
          <p:cNvSpPr txBox="1"/>
          <p:nvPr/>
        </p:nvSpPr>
        <p:spPr>
          <a:xfrm>
            <a:off x="3518383" y="2248128"/>
            <a:ext cx="733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002060"/>
                </a:solidFill>
              </a:rPr>
              <a:t>185.312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866900-8CD7-4D7C-A280-8F296E08E459}"/>
              </a:ext>
            </a:extLst>
          </p:cNvPr>
          <p:cNvSpPr txBox="1"/>
          <p:nvPr/>
        </p:nvSpPr>
        <p:spPr>
          <a:xfrm>
            <a:off x="6668125" y="2410701"/>
            <a:ext cx="733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002060"/>
                </a:solidFill>
              </a:rPr>
              <a:t>34.160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8430EBB-2C2E-4D2D-A8E2-0E72E4BF342D}"/>
              </a:ext>
            </a:extLst>
          </p:cNvPr>
          <p:cNvSpPr txBox="1"/>
          <p:nvPr/>
        </p:nvSpPr>
        <p:spPr>
          <a:xfrm>
            <a:off x="1931834" y="6259836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6B1D6B7-E06A-4B5E-8FBD-B06570CFA4D7}"/>
              </a:ext>
            </a:extLst>
          </p:cNvPr>
          <p:cNvSpPr txBox="1"/>
          <p:nvPr/>
        </p:nvSpPr>
        <p:spPr>
          <a:xfrm>
            <a:off x="6302547" y="6259836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6" name="Immagine 15" descr="cid:image008.png@01D505B0.A6C810D0">
            <a:extLst>
              <a:ext uri="{FF2B5EF4-FFF2-40B4-BE49-F238E27FC236}">
                <a16:creationId xmlns:a16="http://schemas.microsoft.com/office/drawing/2014/main" id="{C5335E42-CE11-4F3A-8A4F-46ECB314D4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1D0493-5B96-481C-BBF9-63D7DAF3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3893EE9-FFCE-4FBB-B615-3791DE44D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83" y="257491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1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0" y="751995"/>
            <a:ext cx="9144000" cy="83099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Prezzi di importazione della seta greggia</a:t>
            </a:r>
          </a:p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maggio 2018- maggio 2020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Camera di Commercio di Como-Lecco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C70B9718-68A5-4C36-935F-F303A7532B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E7B26D-A8D9-4256-B391-C008B1C3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9E06B0-9595-4031-811E-E01817099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8" y="164814"/>
            <a:ext cx="1731414" cy="487722"/>
          </a:xfrm>
          <a:prstGeom prst="rect">
            <a:avLst/>
          </a:prstGeom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83339"/>
              </p:ext>
            </p:extLst>
          </p:nvPr>
        </p:nvGraphicFramePr>
        <p:xfrm>
          <a:off x="523783" y="1837678"/>
          <a:ext cx="7776838" cy="426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219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0" y="751995"/>
            <a:ext cx="9144000" cy="830997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Prezzi di importazione della seta greggia</a:t>
            </a:r>
          </a:p>
          <a:p>
            <a:pPr lvl="0"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maggio 2018- maggio 2020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Camera di Commercio di Como-Lecco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7C19528F-10A1-4D3C-A5F6-FA5052A8F9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24572C-5989-458E-8F91-F26BC2C6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169B28-60C2-4518-B33F-3168309D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6" y="164814"/>
            <a:ext cx="1731414" cy="487722"/>
          </a:xfrm>
          <a:prstGeom prst="rect">
            <a:avLst/>
          </a:prstGeom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186564"/>
              </p:ext>
            </p:extLst>
          </p:nvPr>
        </p:nvGraphicFramePr>
        <p:xfrm>
          <a:off x="562376" y="1691639"/>
          <a:ext cx="7915799" cy="441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283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seta: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UIS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FD010EA5-6496-4654-9C9E-B898CB2C97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938F2F-AF7C-431F-91AE-7909BEE3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F3C17E0-D81E-4736-ACDA-4621CD6E6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1" y="212756"/>
            <a:ext cx="1731414" cy="487722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906CEC58-7795-4174-B165-4F0EA1B70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85962"/>
              </p:ext>
            </p:extLst>
          </p:nvPr>
        </p:nvGraphicFramePr>
        <p:xfrm>
          <a:off x="896645" y="1606857"/>
          <a:ext cx="7315200" cy="4557562"/>
        </p:xfrm>
        <a:graphic>
          <a:graphicData uri="http://schemas.openxmlformats.org/drawingml/2006/table">
            <a:tbl>
              <a:tblPr firstRow="1" bandRow="1"/>
              <a:tblGrid>
                <a:gridCol w="1721223">
                  <a:extLst>
                    <a:ext uri="{9D8B030D-6E8A-4147-A177-3AD203B41FA5}">
                      <a16:colId xmlns:a16="http://schemas.microsoft.com/office/drawing/2014/main" val="368223313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1102809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05513068"/>
                    </a:ext>
                  </a:extLst>
                </a:gridCol>
                <a:gridCol w="1062317">
                  <a:extLst>
                    <a:ext uri="{9D8B030D-6E8A-4147-A177-3AD203B41FA5}">
                      <a16:colId xmlns:a16="http://schemas.microsoft.com/office/drawing/2014/main" val="4269400915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236714862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3589112695"/>
                    </a:ext>
                  </a:extLst>
                </a:gridCol>
                <a:gridCol w="793377">
                  <a:extLst>
                    <a:ext uri="{9D8B030D-6E8A-4147-A177-3AD203B41FA5}">
                      <a16:colId xmlns:a16="http://schemas.microsoft.com/office/drawing/2014/main" val="4105918642"/>
                    </a:ext>
                  </a:extLst>
                </a:gridCol>
              </a:tblGrid>
              <a:tr h="497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084613"/>
                  </a:ext>
                </a:extLst>
              </a:tr>
              <a:tr h="30704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193.838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02324"/>
                  </a:ext>
                </a:extLst>
              </a:tr>
              <a:tr h="30704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136.287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707821"/>
                  </a:ext>
                </a:extLst>
              </a:tr>
              <a:tr h="30704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57.551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-9,7%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-19,3%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52922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49.217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341063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Cina + Hong Kong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13.502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-10,7%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-22,1%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155046"/>
                  </a:ext>
                </a:extLst>
              </a:tr>
              <a:tr h="321097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Romania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12.803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15,8%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670172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Regno Unito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12.663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23,6%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635261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Bulgaria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12.468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56,0%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59,4%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27301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Tunisia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11.895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-15,7%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244832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Stati Uniti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10.875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-13,2%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-25,2%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014304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9.518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-30,2%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-27,0%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51682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Medio  Oriente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7.816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19,4%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-21,0%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73034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Portogallo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7.355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23,8%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99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410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seta: esportazioni italiane 2019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989079" y="1599177"/>
            <a:ext cx="2935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Esportazioni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282854" y="1599176"/>
            <a:ext cx="263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Esportazioni (tonnellate)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37CC9E-22E9-4A28-8A77-4E6B48C85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4084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UIS su dati ISTAT.</a:t>
            </a:r>
          </a:p>
        </p:txBody>
      </p:sp>
      <p:sp>
        <p:nvSpPr>
          <p:cNvPr id="13" name="Segnaposto numero diapositiva 1">
            <a:extLst>
              <a:ext uri="{FF2B5EF4-FFF2-40B4-BE49-F238E27FC236}">
                <a16:creationId xmlns:a16="http://schemas.microsoft.com/office/drawing/2014/main" id="{10B84E78-D8CA-4CE8-9434-F9FE19B64642}"/>
              </a:ext>
            </a:extLst>
          </p:cNvPr>
          <p:cNvSpPr txBox="1">
            <a:spLocks/>
          </p:cNvSpPr>
          <p:nvPr/>
        </p:nvSpPr>
        <p:spPr>
          <a:xfrm>
            <a:off x="8862643" y="6628608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448910-81B7-4FC3-B7DC-4558D6772281}"/>
              </a:ext>
            </a:extLst>
          </p:cNvPr>
          <p:cNvSpPr txBox="1"/>
          <p:nvPr/>
        </p:nvSpPr>
        <p:spPr>
          <a:xfrm>
            <a:off x="1907621" y="6128264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2122C4C-5DB0-4D67-8AB2-598A3305B4EB}"/>
              </a:ext>
            </a:extLst>
          </p:cNvPr>
          <p:cNvSpPr txBox="1"/>
          <p:nvPr/>
        </p:nvSpPr>
        <p:spPr>
          <a:xfrm>
            <a:off x="6278334" y="6153507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6" name="Immagine 15" descr="cid:image008.png@01D505B0.A6C810D0">
            <a:extLst>
              <a:ext uri="{FF2B5EF4-FFF2-40B4-BE49-F238E27FC236}">
                <a16:creationId xmlns:a16="http://schemas.microsoft.com/office/drawing/2014/main" id="{963A089E-2393-4547-8ACF-A54D978204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5DE202-6F38-44FB-A513-5E71494A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875FA516-4A98-4125-8BD7-EB628ECBA6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85668"/>
              </p:ext>
            </p:extLst>
          </p:nvPr>
        </p:nvGraphicFramePr>
        <p:xfrm>
          <a:off x="341836" y="1875489"/>
          <a:ext cx="3867377" cy="418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CDF647DE-94AF-4FEA-B353-06763595C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37798"/>
              </p:ext>
            </p:extLst>
          </p:nvPr>
        </p:nvGraphicFramePr>
        <p:xfrm>
          <a:off x="4572000" y="2030243"/>
          <a:ext cx="37080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Immagine 18">
            <a:extLst>
              <a:ext uri="{FF2B5EF4-FFF2-40B4-BE49-F238E27FC236}">
                <a16:creationId xmlns:a16="http://schemas.microsoft.com/office/drawing/2014/main" id="{DA0177BB-383C-4750-98C9-B7DB8564C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10" y="196283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5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seta: importazioni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UIS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8C3A691F-B3DF-412D-9536-58FF9B08D7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8C27A3C-5452-4109-B82B-D62080D1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987FBFB-A7F8-4241-AEA3-03048F76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81" y="218175"/>
            <a:ext cx="1731414" cy="487722"/>
          </a:xfrm>
          <a:prstGeom prst="rect">
            <a:avLst/>
          </a:prstGeom>
        </p:spPr>
      </p:pic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65E78366-45E8-4393-9996-B9A23D50B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97831"/>
              </p:ext>
            </p:extLst>
          </p:nvPr>
        </p:nvGraphicFramePr>
        <p:xfrm>
          <a:off x="754602" y="1757779"/>
          <a:ext cx="7506748" cy="4265742"/>
        </p:xfrm>
        <a:graphic>
          <a:graphicData uri="http://schemas.openxmlformats.org/drawingml/2006/table">
            <a:tbl>
              <a:tblPr firstRow="1" bandRow="1"/>
              <a:tblGrid>
                <a:gridCol w="1653810">
                  <a:extLst>
                    <a:ext uri="{9D8B030D-6E8A-4147-A177-3AD203B41FA5}">
                      <a16:colId xmlns:a16="http://schemas.microsoft.com/office/drawing/2014/main" val="4177021886"/>
                    </a:ext>
                  </a:extLst>
                </a:gridCol>
                <a:gridCol w="1098233">
                  <a:extLst>
                    <a:ext uri="{9D8B030D-6E8A-4147-A177-3AD203B41FA5}">
                      <a16:colId xmlns:a16="http://schemas.microsoft.com/office/drawing/2014/main" val="3810431481"/>
                    </a:ext>
                  </a:extLst>
                </a:gridCol>
                <a:gridCol w="1098233">
                  <a:extLst>
                    <a:ext uri="{9D8B030D-6E8A-4147-A177-3AD203B41FA5}">
                      <a16:colId xmlns:a16="http://schemas.microsoft.com/office/drawing/2014/main" val="1964779674"/>
                    </a:ext>
                  </a:extLst>
                </a:gridCol>
                <a:gridCol w="1020711">
                  <a:extLst>
                    <a:ext uri="{9D8B030D-6E8A-4147-A177-3AD203B41FA5}">
                      <a16:colId xmlns:a16="http://schemas.microsoft.com/office/drawing/2014/main" val="3998626801"/>
                    </a:ext>
                  </a:extLst>
                </a:gridCol>
                <a:gridCol w="684781">
                  <a:extLst>
                    <a:ext uri="{9D8B030D-6E8A-4147-A177-3AD203B41FA5}">
                      <a16:colId xmlns:a16="http://schemas.microsoft.com/office/drawing/2014/main" val="3265599055"/>
                    </a:ext>
                  </a:extLst>
                </a:gridCol>
                <a:gridCol w="1136995">
                  <a:extLst>
                    <a:ext uri="{9D8B030D-6E8A-4147-A177-3AD203B41FA5}">
                      <a16:colId xmlns:a16="http://schemas.microsoft.com/office/drawing/2014/main" val="2333985494"/>
                    </a:ext>
                  </a:extLst>
                </a:gridCol>
                <a:gridCol w="813985">
                  <a:extLst>
                    <a:ext uri="{9D8B030D-6E8A-4147-A177-3AD203B41FA5}">
                      <a16:colId xmlns:a16="http://schemas.microsoft.com/office/drawing/2014/main" val="1087388385"/>
                    </a:ext>
                  </a:extLst>
                </a:gridCol>
              </a:tblGrid>
              <a:tr h="64232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13298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134.675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-11,9%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1.317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961610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25.578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-11,0%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-12,0%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09449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109.097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-12,1%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34631"/>
                  </a:ext>
                </a:extLst>
              </a:tr>
              <a:tr h="4040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105.218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-12,4%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1.068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736999"/>
                  </a:ext>
                </a:extLst>
              </a:tr>
              <a:tr h="4040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Romania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11.215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-12,0%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-9,8%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626434"/>
                  </a:ext>
                </a:extLst>
              </a:tr>
              <a:tr h="414402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6.834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-13,8%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-13,1%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385274"/>
                  </a:ext>
                </a:extLst>
              </a:tr>
              <a:tr h="4040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Regno Unito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5.351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38,8%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38,8%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668583"/>
                  </a:ext>
                </a:extLst>
              </a:tr>
              <a:tr h="4040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India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2.669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878102"/>
                  </a:ext>
                </a:extLst>
              </a:tr>
              <a:tr h="40404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1.273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-44,4%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-40,8%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64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73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 di seta: importazioni italiane 2019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1057373" y="1587236"/>
            <a:ext cx="2969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Importazioni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275501" y="1599176"/>
            <a:ext cx="2666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Importazioni (tonnellate)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43065FF-3534-48CC-B440-97768790BA05}"/>
              </a:ext>
            </a:extLst>
          </p:cNvPr>
          <p:cNvSpPr txBox="1"/>
          <p:nvPr/>
        </p:nvSpPr>
        <p:spPr>
          <a:xfrm>
            <a:off x="2863488" y="2683396"/>
            <a:ext cx="733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002060"/>
                </a:solidFill>
              </a:rPr>
              <a:t>105.218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CDB6DACA-A595-4722-A5DA-1DE8654C9A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497048"/>
              </p:ext>
            </p:extLst>
          </p:nvPr>
        </p:nvGraphicFramePr>
        <p:xfrm>
          <a:off x="4456934" y="1876062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63FF0A-CC6F-48E1-9C38-CE55A68B4B36}"/>
              </a:ext>
            </a:extLst>
          </p:cNvPr>
          <p:cNvSpPr txBox="1"/>
          <p:nvPr/>
        </p:nvSpPr>
        <p:spPr>
          <a:xfrm>
            <a:off x="6867700" y="2516102"/>
            <a:ext cx="733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002060"/>
                </a:solidFill>
              </a:rPr>
              <a:t>1.068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EF9ADDB-7A4D-4B0C-B88A-8212515E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4084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UIS su dati ISTAT.</a:t>
            </a:r>
          </a:p>
        </p:txBody>
      </p:sp>
      <p:sp>
        <p:nvSpPr>
          <p:cNvPr id="16" name="Segnaposto numero diapositiva 1">
            <a:extLst>
              <a:ext uri="{FF2B5EF4-FFF2-40B4-BE49-F238E27FC236}">
                <a16:creationId xmlns:a16="http://schemas.microsoft.com/office/drawing/2014/main" id="{9ED38877-B39B-4746-BC52-9C24D1C2EF9A}"/>
              </a:ext>
            </a:extLst>
          </p:cNvPr>
          <p:cNvSpPr txBox="1">
            <a:spLocks/>
          </p:cNvSpPr>
          <p:nvPr/>
        </p:nvSpPr>
        <p:spPr>
          <a:xfrm>
            <a:off x="8862643" y="6628608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AD3F25-D00A-4917-AFB0-EFD604049E5E}"/>
              </a:ext>
            </a:extLst>
          </p:cNvPr>
          <p:cNvSpPr txBox="1"/>
          <p:nvPr/>
        </p:nvSpPr>
        <p:spPr>
          <a:xfrm>
            <a:off x="2199254" y="6242584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76823A3-CB87-4B07-81D0-2F9E29746620}"/>
              </a:ext>
            </a:extLst>
          </p:cNvPr>
          <p:cNvSpPr txBox="1"/>
          <p:nvPr/>
        </p:nvSpPr>
        <p:spPr>
          <a:xfrm>
            <a:off x="6569967" y="6242584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9" name="Immagine 18" descr="cid:image008.png@01D505B0.A6C810D0">
            <a:extLst>
              <a:ext uri="{FF2B5EF4-FFF2-40B4-BE49-F238E27FC236}">
                <a16:creationId xmlns:a16="http://schemas.microsoft.com/office/drawing/2014/main" id="{22D67A93-DBEE-4957-B9BC-E5C9957C2C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386E4B-D9DA-40E9-BA32-F2C70E75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26B8CF07-A856-41D7-8F28-012C1B0A8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684033"/>
              </p:ext>
            </p:extLst>
          </p:nvPr>
        </p:nvGraphicFramePr>
        <p:xfrm>
          <a:off x="341835" y="1878552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Immagine 20">
            <a:extLst>
              <a:ext uri="{FF2B5EF4-FFF2-40B4-BE49-F238E27FC236}">
                <a16:creationId xmlns:a16="http://schemas.microsoft.com/office/drawing/2014/main" id="{7325274A-FB8F-4030-85D3-8EE6F8E8F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40" y="232673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0" y="83671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Confezioni seriche: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CD2741B1-4B89-467D-BBC4-0C6EC3138E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F9E78E2-3914-4A08-8461-06D234FF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87AA8A9-884E-47D1-92D2-960542C1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43" y="256902"/>
            <a:ext cx="1731414" cy="48772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6B15B5-0261-479B-B287-519DCA4F9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43" y="2135197"/>
            <a:ext cx="8200450" cy="34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1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412315693"/>
              </p:ext>
            </p:extLst>
          </p:nvPr>
        </p:nvGraphicFramePr>
        <p:xfrm>
          <a:off x="504000" y="1154937"/>
          <a:ext cx="81360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9327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Fatturato nel Tessile-Abbigliamento italiano e comasco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SMI, Confindustria Como. Dati grezzi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B74CF66-1F56-480F-90A1-1A2FE7CCCB74}"/>
              </a:ext>
            </a:extLst>
          </p:cNvPr>
          <p:cNvSpPr/>
          <p:nvPr/>
        </p:nvSpPr>
        <p:spPr>
          <a:xfrm>
            <a:off x="7853504" y="3848522"/>
            <a:ext cx="584947" cy="29918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90,2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6D550125-EC5B-4835-9F37-F69EEC7E4784}"/>
              </a:ext>
            </a:extLst>
          </p:cNvPr>
          <p:cNvSpPr/>
          <p:nvPr/>
        </p:nvSpPr>
        <p:spPr>
          <a:xfrm>
            <a:off x="7823147" y="3126899"/>
            <a:ext cx="584947" cy="32719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92,3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BF72ADCB-6A38-4326-9D05-E8323E8D0C8D}"/>
              </a:ext>
            </a:extLst>
          </p:cNvPr>
          <p:cNvSpPr/>
          <p:nvPr/>
        </p:nvSpPr>
        <p:spPr>
          <a:xfrm>
            <a:off x="7859805" y="2465106"/>
            <a:ext cx="584947" cy="32719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97</a:t>
            </a:r>
          </a:p>
        </p:txBody>
      </p:sp>
      <p:pic>
        <p:nvPicPr>
          <p:cNvPr id="11" name="Immagine 10" descr="cid:image008.png@01D505B0.A6C810D0">
            <a:extLst>
              <a:ext uri="{FF2B5EF4-FFF2-40B4-BE49-F238E27FC236}">
                <a16:creationId xmlns:a16="http://schemas.microsoft.com/office/drawing/2014/main" id="{3F7116E9-36E0-46A0-B49F-2F1B73D16D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80" y="209968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7E5C8F-C75A-4D94-9989-87C0626E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EB4F885-3EDF-41EF-9832-83099E297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154398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5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0" y="83671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Confezioni seriche: importazioni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DCC8E5E5-3FD6-4EBC-92A1-1404D97822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6708A97-2843-43E8-A4D8-99B501E3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94EA6F-BBA4-4D2F-A3F7-86EBBC82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43" y="256902"/>
            <a:ext cx="1731414" cy="48772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685182-FD2B-449E-A252-B62F9ED5F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43" y="2051984"/>
            <a:ext cx="8009626" cy="35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98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Importazioni Spagna nel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ICEX.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6071635-B05A-4459-B6F4-4325DA0F5B2C}"/>
              </a:ext>
            </a:extLst>
          </p:cNvPr>
          <p:cNvSpPr/>
          <p:nvPr/>
        </p:nvSpPr>
        <p:spPr>
          <a:xfrm>
            <a:off x="474291" y="1315171"/>
            <a:ext cx="8195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CONFRONTO ITALIA, TURCHIA, MAROCCO, CINA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9FE249-605D-4FFF-AD42-D48AA8F2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92" y="1788090"/>
            <a:ext cx="660432" cy="66043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8866C39-0CD0-46FC-BD64-4B4B8C44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8" y="1814942"/>
            <a:ext cx="660432" cy="66043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B8C4D2D-DC2E-4B36-99DA-EF8E64609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48" y="1861011"/>
            <a:ext cx="548566" cy="54856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D92A9C3-CB73-455A-B3AB-93FE394A2109}"/>
              </a:ext>
            </a:extLst>
          </p:cNvPr>
          <p:cNvSpPr txBox="1"/>
          <p:nvPr/>
        </p:nvSpPr>
        <p:spPr>
          <a:xfrm>
            <a:off x="474291" y="6189914"/>
            <a:ext cx="1498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002060"/>
                </a:solidFill>
                <a:latin typeface="Futura-Book" panose="020B0500000000000000" pitchFamily="34" charset="0"/>
              </a:rPr>
              <a:t>Dati in milioni di Euro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41C7692-004B-4A84-981D-59E601720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84" y="1813935"/>
            <a:ext cx="660432" cy="660432"/>
          </a:xfrm>
          <a:prstGeom prst="rect">
            <a:avLst/>
          </a:prstGeom>
        </p:spPr>
      </p:pic>
      <p:pic>
        <p:nvPicPr>
          <p:cNvPr id="14" name="Immagine 13" descr="cid:image008.png@01D505B0.A6C810D0">
            <a:extLst>
              <a:ext uri="{FF2B5EF4-FFF2-40B4-BE49-F238E27FC236}">
                <a16:creationId xmlns:a16="http://schemas.microsoft.com/office/drawing/2014/main" id="{F6F5A0AF-BE00-41CC-B973-EA2BAB9DECB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E6119F1-46AF-4D3B-8DFB-797D9FC5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31</a:t>
            </a:fld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120303B-9EB4-45C2-9841-7C33787CE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0" y="1794462"/>
            <a:ext cx="660432" cy="66043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87E6A53-A2C1-47AD-A495-562AE5347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267" y="224903"/>
            <a:ext cx="1731414" cy="487722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E6D3125-FC08-4099-84F7-C15A7B924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70607"/>
              </p:ext>
            </p:extLst>
          </p:nvPr>
        </p:nvGraphicFramePr>
        <p:xfrm>
          <a:off x="628647" y="2500211"/>
          <a:ext cx="7886704" cy="3367306"/>
        </p:xfrm>
        <a:graphic>
          <a:graphicData uri="http://schemas.openxmlformats.org/drawingml/2006/table">
            <a:tbl>
              <a:tblPr firstRow="1" bandRow="1"/>
              <a:tblGrid>
                <a:gridCol w="1829714">
                  <a:extLst>
                    <a:ext uri="{9D8B030D-6E8A-4147-A177-3AD203B41FA5}">
                      <a16:colId xmlns:a16="http://schemas.microsoft.com/office/drawing/2014/main" val="1148172256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933396733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3727166923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240318272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732930895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666452362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87932475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3711604554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2140571480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3196580381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2964432885"/>
                    </a:ext>
                  </a:extLst>
                </a:gridCol>
              </a:tblGrid>
              <a:tr h="401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PRODOTTO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 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 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 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 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 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23687"/>
                  </a:ext>
                </a:extLst>
              </a:tr>
              <a:tr h="31609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MONTE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49512"/>
                  </a:ext>
                </a:extLst>
              </a:tr>
              <a:tr h="31609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Tessuti di poliestere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57,3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6,6%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12,1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12,9%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0,4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-45,4%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93,3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7,7%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241,1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6,3%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46025"/>
                  </a:ext>
                </a:extLst>
              </a:tr>
              <a:tr h="31609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Tessuti di fibre artificiali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18,3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18,5%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6,0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30,9%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0,0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-96,5%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7,7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12,5%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49,8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2,1%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13381"/>
                  </a:ext>
                </a:extLst>
              </a:tr>
              <a:tr h="44102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75,6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8,7%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18,1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18,3%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0,4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-50,0%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101,0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7,9%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290,9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5,6%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653255"/>
                  </a:ext>
                </a:extLst>
              </a:tr>
              <a:tr h="37856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Calibri" panose="020F0502020204030204" pitchFamily="34" charset="0"/>
                        </a:rPr>
                        <a:t>VALLE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74717"/>
                  </a:ext>
                </a:extLst>
              </a:tr>
              <a:tr h="37856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Camicette sintetiche da donna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9,3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9,3%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145,9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-7,7%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140,8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-11,4%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94,7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-7,8%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555,6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-8,3%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76925"/>
                  </a:ext>
                </a:extLst>
              </a:tr>
              <a:tr h="37856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Abiti da donna sintetici e artificiali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20,0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-3,0%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187,5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23,6%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160,0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45,0%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158,5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25,1%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714,9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29,6%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40561"/>
                  </a:ext>
                </a:extLst>
              </a:tr>
              <a:tr h="44102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29,3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-0,3%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333,4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24,1%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300,8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-3,3%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253,2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9,2%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1.270,50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9,3%</a:t>
                      </a:r>
                    </a:p>
                  </a:txBody>
                  <a:tcPr marL="7571" marR="7571" marT="7571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0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159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9327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Agenda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581640C-2640-49D8-BB25-81CD7CFA4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629405"/>
              </p:ext>
            </p:extLst>
          </p:nvPr>
        </p:nvGraphicFramePr>
        <p:xfrm>
          <a:off x="851143" y="1621766"/>
          <a:ext cx="7292197" cy="454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8C3DCF-1ED8-4AC6-A4E2-DD6D885B31AE}"/>
              </a:ext>
            </a:extLst>
          </p:cNvPr>
          <p:cNvSpPr txBox="1"/>
          <p:nvPr/>
        </p:nvSpPr>
        <p:spPr>
          <a:xfrm>
            <a:off x="1008733" y="2019611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62EAF9-125F-4D35-A946-F0BB9B35F4AF}"/>
              </a:ext>
            </a:extLst>
          </p:cNvPr>
          <p:cNvSpPr txBox="1"/>
          <p:nvPr/>
        </p:nvSpPr>
        <p:spPr>
          <a:xfrm>
            <a:off x="1509244" y="3022360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B01D98-8057-4677-ADCD-883A3EE4E29C}"/>
              </a:ext>
            </a:extLst>
          </p:cNvPr>
          <p:cNvSpPr txBox="1"/>
          <p:nvPr/>
        </p:nvSpPr>
        <p:spPr>
          <a:xfrm>
            <a:off x="1486467" y="4073964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4E8298-ABCA-49EA-AEA2-5B50176AE834}"/>
              </a:ext>
            </a:extLst>
          </p:cNvPr>
          <p:cNvSpPr txBox="1"/>
          <p:nvPr/>
        </p:nvSpPr>
        <p:spPr>
          <a:xfrm>
            <a:off x="1051359" y="5141917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4</a:t>
            </a:r>
          </a:p>
        </p:txBody>
      </p:sp>
      <p:pic>
        <p:nvPicPr>
          <p:cNvPr id="12" name="Immagine 11" descr="cid:image008.png@01D505B0.A6C810D0">
            <a:extLst>
              <a:ext uri="{FF2B5EF4-FFF2-40B4-BE49-F238E27FC236}">
                <a16:creationId xmlns:a16="http://schemas.microsoft.com/office/drawing/2014/main" id="{CC7F6B62-7A47-4157-8255-E45BC15C061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BBF02014-1BBC-40E3-8EB4-5FF7F0D6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81A9F70-7486-4931-BD1A-71A6497304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334" y="115777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77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0" y="980728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L’evoluzione dei tessuti serici per cravatte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336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Fonte: indagine congiunturale di Sistema Moda Italia e Gruppo Filiera Tessile Confindustria Como.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A597EAD8-1E60-46EC-9703-13EB75DFB4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C4F919-099C-4F0E-9B8C-572E2F24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33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4016B0C-74F5-42BD-9630-0D1E54204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6" y="389913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C57C406-735F-4A85-888D-045BB1BBD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618751"/>
              </p:ext>
            </p:extLst>
          </p:nvPr>
        </p:nvGraphicFramePr>
        <p:xfrm>
          <a:off x="562376" y="1953088"/>
          <a:ext cx="7952976" cy="3924185"/>
        </p:xfrm>
        <a:graphic>
          <a:graphicData uri="http://schemas.openxmlformats.org/drawingml/2006/table">
            <a:tbl>
              <a:tblPr/>
              <a:tblGrid>
                <a:gridCol w="1774220">
                  <a:extLst>
                    <a:ext uri="{9D8B030D-6E8A-4147-A177-3AD203B41FA5}">
                      <a16:colId xmlns:a16="http://schemas.microsoft.com/office/drawing/2014/main" val="2812164305"/>
                    </a:ext>
                  </a:extLst>
                </a:gridCol>
                <a:gridCol w="831278">
                  <a:extLst>
                    <a:ext uri="{9D8B030D-6E8A-4147-A177-3AD203B41FA5}">
                      <a16:colId xmlns:a16="http://schemas.microsoft.com/office/drawing/2014/main" val="326721220"/>
                    </a:ext>
                  </a:extLst>
                </a:gridCol>
                <a:gridCol w="831278">
                  <a:extLst>
                    <a:ext uri="{9D8B030D-6E8A-4147-A177-3AD203B41FA5}">
                      <a16:colId xmlns:a16="http://schemas.microsoft.com/office/drawing/2014/main" val="2092075424"/>
                    </a:ext>
                  </a:extLst>
                </a:gridCol>
                <a:gridCol w="1129050">
                  <a:extLst>
                    <a:ext uri="{9D8B030D-6E8A-4147-A177-3AD203B41FA5}">
                      <a16:colId xmlns:a16="http://schemas.microsoft.com/office/drawing/2014/main" val="338291923"/>
                    </a:ext>
                  </a:extLst>
                </a:gridCol>
                <a:gridCol w="1129050">
                  <a:extLst>
                    <a:ext uri="{9D8B030D-6E8A-4147-A177-3AD203B41FA5}">
                      <a16:colId xmlns:a16="http://schemas.microsoft.com/office/drawing/2014/main" val="3291116559"/>
                    </a:ext>
                  </a:extLst>
                </a:gridCol>
                <a:gridCol w="1129050">
                  <a:extLst>
                    <a:ext uri="{9D8B030D-6E8A-4147-A177-3AD203B41FA5}">
                      <a16:colId xmlns:a16="http://schemas.microsoft.com/office/drawing/2014/main" val="2452102598"/>
                    </a:ext>
                  </a:extLst>
                </a:gridCol>
                <a:gridCol w="1129050">
                  <a:extLst>
                    <a:ext uri="{9D8B030D-6E8A-4147-A177-3AD203B41FA5}">
                      <a16:colId xmlns:a16="http://schemas.microsoft.com/office/drawing/2014/main" val="1536830026"/>
                    </a:ext>
                  </a:extLst>
                </a:gridCol>
              </a:tblGrid>
              <a:tr h="6196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2018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1° trim 2019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4675"/>
                  </a:ext>
                </a:extLst>
              </a:tr>
              <a:tr h="6116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Vendite (quantità)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-5,3%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-8,5%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-11,1%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-11,7%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-7,6%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295555"/>
                  </a:ext>
                </a:extLst>
              </a:tr>
              <a:tr h="60372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Fatturato (valore)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-0,9%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-3,9%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-3,5%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-8,2%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6,4%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-9,1%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740636"/>
                  </a:ext>
                </a:extLst>
              </a:tr>
              <a:tr h="21448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 di cui: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-4,1%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7,9%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4,5%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-1,0%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21,8%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6,2%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883508"/>
                  </a:ext>
                </a:extLst>
              </a:tr>
              <a:tr h="21448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in Italia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117629"/>
                  </a:ext>
                </a:extLst>
              </a:tr>
              <a:tr h="325692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all’estero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1,8%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-13,0%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-12,3%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-14,8%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-18,2%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504787"/>
                  </a:ext>
                </a:extLst>
              </a:tr>
              <a:tr h="21448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 di cui: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2,2%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 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-0,2%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8,6%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28,7%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2,5%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222854"/>
                  </a:ext>
                </a:extLst>
              </a:tr>
              <a:tr h="214480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stampati</a:t>
                      </a:r>
                    </a:p>
                  </a:txBody>
                  <a:tcPr marL="7382" marR="88587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7,5%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62502"/>
                  </a:ext>
                </a:extLst>
              </a:tr>
              <a:tr h="293917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tinti in filo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-1,9%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-9,7%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-5,3%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-15,1%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-15,8%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200655"/>
                  </a:ext>
                </a:extLst>
              </a:tr>
              <a:tr h="6116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Ordini (valore)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-1,3%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2,5%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-10,5%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7,8%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17,5%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107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227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Cravatte: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3EE650B0-F802-48CB-B5D7-006282D5B6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B5FF842-3D88-4B70-B195-7FF5B965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27FA7E-326D-403A-AC54-F874E9CF4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23" y="218175"/>
            <a:ext cx="1731414" cy="487722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2C848D3-B573-471C-B10F-65F6902CD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55746"/>
              </p:ext>
            </p:extLst>
          </p:nvPr>
        </p:nvGraphicFramePr>
        <p:xfrm>
          <a:off x="812306" y="1748900"/>
          <a:ext cx="7519387" cy="4203598"/>
        </p:xfrm>
        <a:graphic>
          <a:graphicData uri="http://schemas.openxmlformats.org/drawingml/2006/table">
            <a:tbl>
              <a:tblPr/>
              <a:tblGrid>
                <a:gridCol w="1662317">
                  <a:extLst>
                    <a:ext uri="{9D8B030D-6E8A-4147-A177-3AD203B41FA5}">
                      <a16:colId xmlns:a16="http://schemas.microsoft.com/office/drawing/2014/main" val="1049208674"/>
                    </a:ext>
                  </a:extLst>
                </a:gridCol>
                <a:gridCol w="1025961">
                  <a:extLst>
                    <a:ext uri="{9D8B030D-6E8A-4147-A177-3AD203B41FA5}">
                      <a16:colId xmlns:a16="http://schemas.microsoft.com/office/drawing/2014/main" val="2094365931"/>
                    </a:ext>
                  </a:extLst>
                </a:gridCol>
                <a:gridCol w="1207777">
                  <a:extLst>
                    <a:ext uri="{9D8B030D-6E8A-4147-A177-3AD203B41FA5}">
                      <a16:colId xmlns:a16="http://schemas.microsoft.com/office/drawing/2014/main" val="93052704"/>
                    </a:ext>
                  </a:extLst>
                </a:gridCol>
                <a:gridCol w="999988">
                  <a:extLst>
                    <a:ext uri="{9D8B030D-6E8A-4147-A177-3AD203B41FA5}">
                      <a16:colId xmlns:a16="http://schemas.microsoft.com/office/drawing/2014/main" val="2232957456"/>
                    </a:ext>
                  </a:extLst>
                </a:gridCol>
                <a:gridCol w="571422">
                  <a:extLst>
                    <a:ext uri="{9D8B030D-6E8A-4147-A177-3AD203B41FA5}">
                      <a16:colId xmlns:a16="http://schemas.microsoft.com/office/drawing/2014/main" val="1141612334"/>
                    </a:ext>
                  </a:extLst>
                </a:gridCol>
                <a:gridCol w="1220764">
                  <a:extLst>
                    <a:ext uri="{9D8B030D-6E8A-4147-A177-3AD203B41FA5}">
                      <a16:colId xmlns:a16="http://schemas.microsoft.com/office/drawing/2014/main" val="1818088219"/>
                    </a:ext>
                  </a:extLst>
                </a:gridCol>
                <a:gridCol w="831158">
                  <a:extLst>
                    <a:ext uri="{9D8B030D-6E8A-4147-A177-3AD203B41FA5}">
                      <a16:colId xmlns:a16="http://schemas.microsoft.com/office/drawing/2014/main" val="3245216204"/>
                    </a:ext>
                  </a:extLst>
                </a:gridCol>
              </a:tblGrid>
              <a:tr h="57819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890109"/>
                  </a:ext>
                </a:extLst>
              </a:tr>
              <a:tr h="35671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126.017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530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-11,8%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65904"/>
                  </a:ext>
                </a:extLst>
              </a:tr>
              <a:tr h="35671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69.768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343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-11,8%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7643"/>
                  </a:ext>
                </a:extLst>
              </a:tr>
              <a:tr h="35671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56.249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-11,6%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187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50" b="1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-11,8%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991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Svizzera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27.993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27894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Stati Uniti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25.088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-13,1%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36623"/>
                  </a:ext>
                </a:extLst>
              </a:tr>
              <a:tr h="373031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Giappone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14.500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-21,5%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131790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8.347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-10,5%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594629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7.898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-12,6%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03697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Regno Unito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7.505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-18,9%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992420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Spagna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4.835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-37,0%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-41,9%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22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29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Cravatte: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77A6D69-F6CA-48FA-A997-1A207B5A7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461801"/>
              </p:ext>
            </p:extLst>
          </p:nvPr>
        </p:nvGraphicFramePr>
        <p:xfrm>
          <a:off x="341833" y="1974079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989079" y="1599177"/>
            <a:ext cx="2935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Esportazioni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292331" y="1599176"/>
            <a:ext cx="263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Esportazioni (tonnellate)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23D95C3B-EC61-4572-84BC-72DDFBB3B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994053"/>
              </p:ext>
            </p:extLst>
          </p:nvPr>
        </p:nvGraphicFramePr>
        <p:xfrm>
          <a:off x="4493665" y="1974079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9A9FAC-90CC-45B2-A1B5-19B365BEE708}"/>
              </a:ext>
            </a:extLst>
          </p:cNvPr>
          <p:cNvSpPr txBox="1"/>
          <p:nvPr/>
        </p:nvSpPr>
        <p:spPr>
          <a:xfrm>
            <a:off x="2237874" y="6227446"/>
            <a:ext cx="1371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D7FB0D8-E68E-46ED-8274-0992A9300B2E}"/>
              </a:ext>
            </a:extLst>
          </p:cNvPr>
          <p:cNvSpPr txBox="1"/>
          <p:nvPr/>
        </p:nvSpPr>
        <p:spPr>
          <a:xfrm>
            <a:off x="6383273" y="6260892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4" name="Immagine 13" descr="cid:image008.png@01D505B0.A6C810D0">
            <a:extLst>
              <a:ext uri="{FF2B5EF4-FFF2-40B4-BE49-F238E27FC236}">
                <a16:creationId xmlns:a16="http://schemas.microsoft.com/office/drawing/2014/main" id="{39F39CE2-3039-414F-9175-4E6D7CA3B1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E769C7-597A-4F29-8D56-4E3F8AFF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85A2DC8-DDB7-4767-A458-84E41F910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1" y="243302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6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0" y="980728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L’evoluzione dei tessuti serici per foulard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336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Fonte: indagine congiunturale di Sistema Moda Italia e Gruppo Filiera Tessile Confindustria Como.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80517290-0C8B-4FB9-B6F1-EDB4E14F1E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022613-5AFD-4157-944B-B22F8ED9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C3135E5-B47B-4636-8825-F5846C92D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39" y="328910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4FF421C-1796-4229-BC4A-91496D99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12309"/>
              </p:ext>
            </p:extLst>
          </p:nvPr>
        </p:nvGraphicFramePr>
        <p:xfrm>
          <a:off x="628650" y="2024109"/>
          <a:ext cx="7886701" cy="3852276"/>
        </p:xfrm>
        <a:graphic>
          <a:graphicData uri="http://schemas.openxmlformats.org/drawingml/2006/table">
            <a:tbl>
              <a:tblPr/>
              <a:tblGrid>
                <a:gridCol w="1759435">
                  <a:extLst>
                    <a:ext uri="{9D8B030D-6E8A-4147-A177-3AD203B41FA5}">
                      <a16:colId xmlns:a16="http://schemas.microsoft.com/office/drawing/2014/main" val="2020298061"/>
                    </a:ext>
                  </a:extLst>
                </a:gridCol>
                <a:gridCol w="824351">
                  <a:extLst>
                    <a:ext uri="{9D8B030D-6E8A-4147-A177-3AD203B41FA5}">
                      <a16:colId xmlns:a16="http://schemas.microsoft.com/office/drawing/2014/main" val="3015151324"/>
                    </a:ext>
                  </a:extLst>
                </a:gridCol>
                <a:gridCol w="824351">
                  <a:extLst>
                    <a:ext uri="{9D8B030D-6E8A-4147-A177-3AD203B41FA5}">
                      <a16:colId xmlns:a16="http://schemas.microsoft.com/office/drawing/2014/main" val="1967803736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848840891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1251066516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3050354310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3074426661"/>
                    </a:ext>
                  </a:extLst>
                </a:gridCol>
              </a:tblGrid>
              <a:tr h="5914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2018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1° trim 2019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484366"/>
                  </a:ext>
                </a:extLst>
              </a:tr>
              <a:tr h="5763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Vendite (quantità)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5,1%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10,7%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12,4%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-8,8%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173810"/>
                  </a:ext>
                </a:extLst>
              </a:tr>
              <a:tr h="5763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Fatturato (valore)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11,1%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8,6%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17,2%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18,9%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0,3%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-0,9%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338916"/>
                  </a:ext>
                </a:extLst>
              </a:tr>
              <a:tr h="24266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 di cui: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14,7%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 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18,0%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30,8%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12,8%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27,7%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182314"/>
                  </a:ext>
                </a:extLst>
              </a:tr>
              <a:tr h="204747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in Italia</a:t>
                      </a:r>
                    </a:p>
                  </a:txBody>
                  <a:tcPr marL="7382" marR="88587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23,0%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51500"/>
                  </a:ext>
                </a:extLst>
              </a:tr>
              <a:tr h="30332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all’estero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9,6%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2,3%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17,0%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-15,7%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074626"/>
                  </a:ext>
                </a:extLst>
              </a:tr>
              <a:tr h="25782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 di cui: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13,7%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 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27,7%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24,7%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0,6%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-14,6%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237077"/>
                  </a:ext>
                </a:extLst>
              </a:tr>
              <a:tr h="204747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fibre chimiche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2,7%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604630"/>
                  </a:ext>
                </a:extLst>
              </a:tr>
              <a:tr h="310912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fibre naturali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9,9%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7,7%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12,0%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15,1%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0,2%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7,3%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38744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Ordini (valore)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13,8%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1,0%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19,3%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-9,4%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-5,5%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036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835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Foulard: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03AA2A63-E256-4AAB-9550-9935559F9B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018C1C2-9A0D-4DE2-BFC5-78719F96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37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F5D34F4-32BB-4A33-ACD3-EE9170B0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13" y="276982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8F776D9-937C-4694-896C-37CECF95D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32401"/>
              </p:ext>
            </p:extLst>
          </p:nvPr>
        </p:nvGraphicFramePr>
        <p:xfrm>
          <a:off x="895350" y="1748733"/>
          <a:ext cx="7353300" cy="4386957"/>
        </p:xfrm>
        <a:graphic>
          <a:graphicData uri="http://schemas.openxmlformats.org/drawingml/2006/table">
            <a:tbl>
              <a:tblPr firstRow="1" bandRow="1"/>
              <a:tblGrid>
                <a:gridCol w="1625600">
                  <a:extLst>
                    <a:ext uri="{9D8B030D-6E8A-4147-A177-3AD203B41FA5}">
                      <a16:colId xmlns:a16="http://schemas.microsoft.com/office/drawing/2014/main" val="386357665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84275510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33596828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95132209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417886821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13197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05323280"/>
                    </a:ext>
                  </a:extLst>
                </a:gridCol>
              </a:tblGrid>
              <a:tr h="47906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 dirty="0" err="1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</a:t>
                      </a:r>
                      <a:r>
                        <a:rPr lang="it-IT" sz="105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523381"/>
                  </a:ext>
                </a:extLst>
              </a:tr>
              <a:tr h="29555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594.513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14,2%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2.589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-9,0%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89645"/>
                  </a:ext>
                </a:extLst>
              </a:tr>
              <a:tr h="29555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426.865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25,3%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1.947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-10,9%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83367"/>
                  </a:ext>
                </a:extLst>
              </a:tr>
              <a:tr h="29555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167.648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89912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Svizzera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172.294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147,8%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-13,2%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68805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107.694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240343"/>
                  </a:ext>
                </a:extLst>
              </a:tr>
              <a:tr h="30907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Cina + Hong Kong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46.639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-19,6%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-16,2%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181665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Stati Uniti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43.499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602315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Regno Unito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36.600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-13,8%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862813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35.989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-12,6%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-17,7%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69830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Corea del Sud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26.494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79083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Giappone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22.438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-14,9%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232436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Spagna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14.916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-15,9%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-17,5%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38084"/>
                  </a:ext>
                </a:extLst>
              </a:tr>
              <a:tr h="3013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Paesi Bassi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11.928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5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311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210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764704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Foulard: esportazioni italiane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ISTAT.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77A6D69-F6CA-48FA-A997-1A207B5A71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296864"/>
              </p:ext>
            </p:extLst>
          </p:nvPr>
        </p:nvGraphicFramePr>
        <p:xfrm>
          <a:off x="341830" y="1831748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2956ECA1-609C-4E29-ABFF-20FD6CC6616E}"/>
              </a:ext>
            </a:extLst>
          </p:cNvPr>
          <p:cNvSpPr/>
          <p:nvPr/>
        </p:nvSpPr>
        <p:spPr>
          <a:xfrm>
            <a:off x="989077" y="1464509"/>
            <a:ext cx="2935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Valore Esportazioni (Migliaia di Euro)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179DC3C-085B-4B15-98C2-2887A7E3B3A4}"/>
              </a:ext>
            </a:extLst>
          </p:cNvPr>
          <p:cNvSpPr/>
          <p:nvPr/>
        </p:nvSpPr>
        <p:spPr>
          <a:xfrm>
            <a:off x="5276289" y="1446335"/>
            <a:ext cx="263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it-IT" sz="1400" b="0" i="0" u="none" strike="noStrike" kern="1200" spc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002060"/>
                </a:solidFill>
              </a:rPr>
              <a:t>Volume Esportazioni (tonnellate)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2AA0882-86C7-4555-ADEB-A30C45E2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760766"/>
              </p:ext>
            </p:extLst>
          </p:nvPr>
        </p:nvGraphicFramePr>
        <p:xfrm>
          <a:off x="4368903" y="1781206"/>
          <a:ext cx="4230168" cy="42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BC8EEA-8994-44CE-B1F6-26AB261DDC6A}"/>
              </a:ext>
            </a:extLst>
          </p:cNvPr>
          <p:cNvSpPr txBox="1"/>
          <p:nvPr/>
        </p:nvSpPr>
        <p:spPr>
          <a:xfrm>
            <a:off x="1792681" y="6195279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B0183C4-2288-4C1A-8364-FDC32EFA56B2}"/>
              </a:ext>
            </a:extLst>
          </p:cNvPr>
          <p:cNvSpPr txBox="1"/>
          <p:nvPr/>
        </p:nvSpPr>
        <p:spPr>
          <a:xfrm>
            <a:off x="6072147" y="6140201"/>
            <a:ext cx="132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Futura-Book" panose="020B0500000000000000" pitchFamily="34" charset="0"/>
              </a:rPr>
              <a:t>Var % 2019-2018</a:t>
            </a:r>
          </a:p>
        </p:txBody>
      </p:sp>
      <p:pic>
        <p:nvPicPr>
          <p:cNvPr id="14" name="Immagine 13" descr="cid:image008.png@01D505B0.A6C810D0">
            <a:extLst>
              <a:ext uri="{FF2B5EF4-FFF2-40B4-BE49-F238E27FC236}">
                <a16:creationId xmlns:a16="http://schemas.microsoft.com/office/drawing/2014/main" id="{6F48AECE-F9C1-48B9-BD56-3EEFF41CDC6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586326-61ED-471F-A906-A800F979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38</a:t>
            </a:fld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0944779-3BBA-4F26-949F-7EF6A64DA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0" y="157250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21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9327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Agenda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581640C-2640-49D8-BB25-81CD7CFA4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980405"/>
              </p:ext>
            </p:extLst>
          </p:nvPr>
        </p:nvGraphicFramePr>
        <p:xfrm>
          <a:off x="851143" y="1621766"/>
          <a:ext cx="7292197" cy="454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8C3DCF-1ED8-4AC6-A4E2-DD6D885B31AE}"/>
              </a:ext>
            </a:extLst>
          </p:cNvPr>
          <p:cNvSpPr txBox="1"/>
          <p:nvPr/>
        </p:nvSpPr>
        <p:spPr>
          <a:xfrm>
            <a:off x="974790" y="1886713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62EAF9-125F-4D35-A946-F0BB9B35F4AF}"/>
              </a:ext>
            </a:extLst>
          </p:cNvPr>
          <p:cNvSpPr txBox="1"/>
          <p:nvPr/>
        </p:nvSpPr>
        <p:spPr>
          <a:xfrm>
            <a:off x="1463630" y="3019240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B01D98-8057-4677-ADCD-883A3EE4E29C}"/>
              </a:ext>
            </a:extLst>
          </p:cNvPr>
          <p:cNvSpPr txBox="1"/>
          <p:nvPr/>
        </p:nvSpPr>
        <p:spPr>
          <a:xfrm>
            <a:off x="1473650" y="4151767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4E8298-ABCA-49EA-AEA2-5B50176AE834}"/>
              </a:ext>
            </a:extLst>
          </p:cNvPr>
          <p:cNvSpPr txBox="1"/>
          <p:nvPr/>
        </p:nvSpPr>
        <p:spPr>
          <a:xfrm>
            <a:off x="1099131" y="5158247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4</a:t>
            </a:r>
          </a:p>
        </p:txBody>
      </p:sp>
      <p:pic>
        <p:nvPicPr>
          <p:cNvPr id="12" name="Immagine 11" descr="cid:image008.png@01D505B0.A6C810D0">
            <a:extLst>
              <a:ext uri="{FF2B5EF4-FFF2-40B4-BE49-F238E27FC236}">
                <a16:creationId xmlns:a16="http://schemas.microsoft.com/office/drawing/2014/main" id="{2D832D3D-0AB2-45D4-AF40-D666A66F761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65C15026-1D0F-4A0A-9B4B-16FFCF4D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A3ED757-8DDF-4166-9CDB-FD20F26E3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923" y="164814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2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9327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BF43"/>
                </a:solidFill>
                <a:effectLst/>
                <a:uLnTx/>
                <a:uFillTx/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Esportazioni della Tessitura italiana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Fonte: elaborazioni Confindustria Como su dati SMI. 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78893E88-A41B-454D-AF51-E554757F1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169055"/>
              </p:ext>
            </p:extLst>
          </p:nvPr>
        </p:nvGraphicFramePr>
        <p:xfrm>
          <a:off x="4419600" y="1189440"/>
          <a:ext cx="4633565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magine 8" descr="cid:image008.png@01D505B0.A6C810D0">
            <a:extLst>
              <a:ext uri="{FF2B5EF4-FFF2-40B4-BE49-F238E27FC236}">
                <a16:creationId xmlns:a16="http://schemas.microsoft.com/office/drawing/2014/main" id="{12C67F39-08C9-47B8-8A5F-16B5F9C18D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AF6435C-4266-4943-88F1-EF6CB65D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A62A333-9E5A-480E-8EC2-F104B4C5D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005220"/>
              </p:ext>
            </p:extLst>
          </p:nvPr>
        </p:nvGraphicFramePr>
        <p:xfrm>
          <a:off x="81311" y="1189441"/>
          <a:ext cx="442319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964796CA-CB53-426F-BF82-1E8979B71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92" y="164814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69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0" y="83671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Tessile-Abbigliamento di Como: il Registro Imprese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Registro Imprese Unioncamere Lombardia.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B4D3C725-1067-4CA7-B28E-720C64A794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00EC19B-6239-407F-93E2-FC465138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40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20501D-252D-4E73-91BD-AAB72A34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34" y="271536"/>
            <a:ext cx="1731414" cy="487722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FCE200F-ECFA-4618-9678-9B6B32AD4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64454"/>
              </p:ext>
            </p:extLst>
          </p:nvPr>
        </p:nvGraphicFramePr>
        <p:xfrm>
          <a:off x="798990" y="1917577"/>
          <a:ext cx="7506813" cy="3897295"/>
        </p:xfrm>
        <a:graphic>
          <a:graphicData uri="http://schemas.openxmlformats.org/drawingml/2006/table">
            <a:tbl>
              <a:tblPr/>
              <a:tblGrid>
                <a:gridCol w="2004369">
                  <a:extLst>
                    <a:ext uri="{9D8B030D-6E8A-4147-A177-3AD203B41FA5}">
                      <a16:colId xmlns:a16="http://schemas.microsoft.com/office/drawing/2014/main" val="1173497655"/>
                    </a:ext>
                  </a:extLst>
                </a:gridCol>
                <a:gridCol w="1161769">
                  <a:extLst>
                    <a:ext uri="{9D8B030D-6E8A-4147-A177-3AD203B41FA5}">
                      <a16:colId xmlns:a16="http://schemas.microsoft.com/office/drawing/2014/main" val="3459890488"/>
                    </a:ext>
                  </a:extLst>
                </a:gridCol>
                <a:gridCol w="1161769">
                  <a:extLst>
                    <a:ext uri="{9D8B030D-6E8A-4147-A177-3AD203B41FA5}">
                      <a16:colId xmlns:a16="http://schemas.microsoft.com/office/drawing/2014/main" val="1445861215"/>
                    </a:ext>
                  </a:extLst>
                </a:gridCol>
                <a:gridCol w="1161769">
                  <a:extLst>
                    <a:ext uri="{9D8B030D-6E8A-4147-A177-3AD203B41FA5}">
                      <a16:colId xmlns:a16="http://schemas.microsoft.com/office/drawing/2014/main" val="2313283543"/>
                    </a:ext>
                  </a:extLst>
                </a:gridCol>
                <a:gridCol w="612801">
                  <a:extLst>
                    <a:ext uri="{9D8B030D-6E8A-4147-A177-3AD203B41FA5}">
                      <a16:colId xmlns:a16="http://schemas.microsoft.com/office/drawing/2014/main" val="3207646318"/>
                    </a:ext>
                  </a:extLst>
                </a:gridCol>
                <a:gridCol w="1404336">
                  <a:extLst>
                    <a:ext uri="{9D8B030D-6E8A-4147-A177-3AD203B41FA5}">
                      <a16:colId xmlns:a16="http://schemas.microsoft.com/office/drawing/2014/main" val="2369102424"/>
                    </a:ext>
                  </a:extLst>
                </a:gridCol>
              </a:tblGrid>
              <a:tr h="283043"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IMPRESE ATTIVE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57705"/>
                  </a:ext>
                </a:extLst>
              </a:tr>
              <a:tr h="8817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2019/2018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27783"/>
                  </a:ext>
                </a:extLst>
              </a:tr>
              <a:tr h="685837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Tessile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4783"/>
                  </a:ext>
                </a:extLst>
              </a:tr>
              <a:tr h="685837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Abbigliamento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2395"/>
                  </a:ext>
                </a:extLst>
              </a:tr>
              <a:tr h="685837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Pelli, cuoio, calzature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415374"/>
                  </a:ext>
                </a:extLst>
              </a:tr>
              <a:tr h="67495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1.209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1.189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1.160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366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869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0" y="83671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Tessile-Abbigliamento di Como: Numero Addetti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Registro Imprese Unioncamere Lombardia.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ECF7D62A-8010-40B8-B769-5C24BCC8D0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84F6265-8AF8-401B-AFE2-1B96F3A3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41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E7B3F9-D0E5-455A-ABA0-2EEC710E7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9" y="306143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553EF4E-FE8C-4DEE-818E-C5F1D2969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01114"/>
              </p:ext>
            </p:extLst>
          </p:nvPr>
        </p:nvGraphicFramePr>
        <p:xfrm>
          <a:off x="710214" y="2201662"/>
          <a:ext cx="7805133" cy="3524437"/>
        </p:xfrm>
        <a:graphic>
          <a:graphicData uri="http://schemas.openxmlformats.org/drawingml/2006/table">
            <a:tbl>
              <a:tblPr firstRow="1" bandRow="1"/>
              <a:tblGrid>
                <a:gridCol w="2068541">
                  <a:extLst>
                    <a:ext uri="{9D8B030D-6E8A-4147-A177-3AD203B41FA5}">
                      <a16:colId xmlns:a16="http://schemas.microsoft.com/office/drawing/2014/main" val="3549010369"/>
                    </a:ext>
                  </a:extLst>
                </a:gridCol>
                <a:gridCol w="1094402">
                  <a:extLst>
                    <a:ext uri="{9D8B030D-6E8A-4147-A177-3AD203B41FA5}">
                      <a16:colId xmlns:a16="http://schemas.microsoft.com/office/drawing/2014/main" val="1941332137"/>
                    </a:ext>
                  </a:extLst>
                </a:gridCol>
                <a:gridCol w="1094402">
                  <a:extLst>
                    <a:ext uri="{9D8B030D-6E8A-4147-A177-3AD203B41FA5}">
                      <a16:colId xmlns:a16="http://schemas.microsoft.com/office/drawing/2014/main" val="1710564690"/>
                    </a:ext>
                  </a:extLst>
                </a:gridCol>
                <a:gridCol w="1094402">
                  <a:extLst>
                    <a:ext uri="{9D8B030D-6E8A-4147-A177-3AD203B41FA5}">
                      <a16:colId xmlns:a16="http://schemas.microsoft.com/office/drawing/2014/main" val="1359812062"/>
                    </a:ext>
                  </a:extLst>
                </a:gridCol>
                <a:gridCol w="384845">
                  <a:extLst>
                    <a:ext uri="{9D8B030D-6E8A-4147-A177-3AD203B41FA5}">
                      <a16:colId xmlns:a16="http://schemas.microsoft.com/office/drawing/2014/main" val="589115807"/>
                    </a:ext>
                  </a:extLst>
                </a:gridCol>
                <a:gridCol w="2068541">
                  <a:extLst>
                    <a:ext uri="{9D8B030D-6E8A-4147-A177-3AD203B41FA5}">
                      <a16:colId xmlns:a16="http://schemas.microsoft.com/office/drawing/2014/main" val="2506879422"/>
                    </a:ext>
                  </a:extLst>
                </a:gridCol>
              </a:tblGrid>
              <a:tr h="270553"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it-IT" sz="13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NUMERO ADDETTI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Marzo 2018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Marzo 2019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Marzo 2020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51589"/>
                  </a:ext>
                </a:extLst>
              </a:tr>
              <a:tr h="7826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Marzo 2019/Marzo 2018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288944"/>
                  </a:ext>
                </a:extLst>
              </a:tr>
              <a:tr h="62082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3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Tessile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11.545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12.289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12.141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-1,2%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22011"/>
                  </a:ext>
                </a:extLst>
              </a:tr>
              <a:tr h="62082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3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Abbigliamento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2.195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2.351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2.350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0,0%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71684"/>
                  </a:ext>
                </a:extLst>
              </a:tr>
              <a:tr h="620823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3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Pelli, cuoio, calzature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219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257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264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2,7%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561517"/>
                  </a:ext>
                </a:extLst>
              </a:tr>
              <a:tr h="60874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3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13.959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14.897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14.755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Futura-Book" panose="020B0500000000000000"/>
                        </a:rPr>
                        <a:t>-0,9%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49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41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0" y="83671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Tessile-Abbigliamento di Como: Nuove Assunzioni 2019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Excelsior.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7537A4A2-9225-4B20-A351-CADA2AA195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9D4E2EF-8571-46A0-9A17-0AA5AC52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42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83D2DD9-F525-4F91-8774-D1384BC2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6" y="316832"/>
            <a:ext cx="1731414" cy="487722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B8AB7CB-B672-462B-B7C7-249751FB9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18405"/>
              </p:ext>
            </p:extLst>
          </p:nvPr>
        </p:nvGraphicFramePr>
        <p:xfrm>
          <a:off x="896645" y="1686757"/>
          <a:ext cx="7359588" cy="4490207"/>
        </p:xfrm>
        <a:graphic>
          <a:graphicData uri="http://schemas.openxmlformats.org/drawingml/2006/table">
            <a:tbl>
              <a:tblPr firstRow="1" bandRow="1"/>
              <a:tblGrid>
                <a:gridCol w="3100422">
                  <a:extLst>
                    <a:ext uri="{9D8B030D-6E8A-4147-A177-3AD203B41FA5}">
                      <a16:colId xmlns:a16="http://schemas.microsoft.com/office/drawing/2014/main" val="3709012865"/>
                    </a:ext>
                  </a:extLst>
                </a:gridCol>
                <a:gridCol w="1116987">
                  <a:extLst>
                    <a:ext uri="{9D8B030D-6E8A-4147-A177-3AD203B41FA5}">
                      <a16:colId xmlns:a16="http://schemas.microsoft.com/office/drawing/2014/main" val="873820354"/>
                    </a:ext>
                  </a:extLst>
                </a:gridCol>
                <a:gridCol w="1116987">
                  <a:extLst>
                    <a:ext uri="{9D8B030D-6E8A-4147-A177-3AD203B41FA5}">
                      <a16:colId xmlns:a16="http://schemas.microsoft.com/office/drawing/2014/main" val="2780504437"/>
                    </a:ext>
                  </a:extLst>
                </a:gridCol>
                <a:gridCol w="1116987">
                  <a:extLst>
                    <a:ext uri="{9D8B030D-6E8A-4147-A177-3AD203B41FA5}">
                      <a16:colId xmlns:a16="http://schemas.microsoft.com/office/drawing/2014/main" val="3572436761"/>
                    </a:ext>
                  </a:extLst>
                </a:gridCol>
                <a:gridCol w="908205">
                  <a:extLst>
                    <a:ext uri="{9D8B030D-6E8A-4147-A177-3AD203B41FA5}">
                      <a16:colId xmlns:a16="http://schemas.microsoft.com/office/drawing/2014/main" val="3592507985"/>
                    </a:ext>
                  </a:extLst>
                </a:gridCol>
              </a:tblGrid>
              <a:tr h="53327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Classe Professionale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Tempo indeterminato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Apprendisti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Tempo determinato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assunti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57624"/>
                  </a:ext>
                </a:extLst>
              </a:tr>
              <a:tr h="41232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Dirigenti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13594"/>
                  </a:ext>
                </a:extLst>
              </a:tr>
              <a:tr h="48516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Professioni intellettuali, scientifiche e di elevata specializzazione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830635"/>
                  </a:ext>
                </a:extLst>
              </a:tr>
              <a:tr h="41232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Professioni tecniche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190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390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408410"/>
                  </a:ext>
                </a:extLst>
              </a:tr>
              <a:tr h="41782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Professioni esecutive nel lavoro d'ufficio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140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46285"/>
                  </a:ext>
                </a:extLst>
              </a:tr>
              <a:tr h="48516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Professioni qualificate nelle attività commerciali e nei servizi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426295"/>
                  </a:ext>
                </a:extLst>
              </a:tr>
              <a:tr h="41232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Artigiani e operai specializzati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170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130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310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984116"/>
                  </a:ext>
                </a:extLst>
              </a:tr>
              <a:tr h="48516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Conduttori di impianti e operai di macchinari fissi e mobili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360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240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690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718195"/>
                  </a:ext>
                </a:extLst>
              </a:tr>
              <a:tr h="41232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Professioni non qualificate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870709"/>
                  </a:ext>
                </a:extLst>
              </a:tr>
              <a:tr h="43431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880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780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1.760</a:t>
                      </a:r>
                    </a:p>
                  </a:txBody>
                  <a:tcPr marL="5328" marR="5328" marT="53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105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79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973940142"/>
              </p:ext>
            </p:extLst>
          </p:nvPr>
        </p:nvGraphicFramePr>
        <p:xfrm>
          <a:off x="301841" y="1154937"/>
          <a:ext cx="8469297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9327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BF43"/>
                </a:solidFill>
                <a:effectLst/>
                <a:uLnTx/>
                <a:uFillTx/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Importazioni della Tessitura italiana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18E0E0-8B81-475F-A553-A809DB8A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elaborazioni Confindustria Como su dati SMI. 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0B11E4C3-BE2D-459D-B13F-E5298F518D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8CF9EF6-444F-4D21-B47D-64272C5D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77BDF08-B1BF-4AFB-9643-CE4406C0E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76" y="164814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9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0" y="980728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L’evoluzione dell’industria serica comasca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336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Fonte: indagine congiunturale di Sistema Moda Italia e Gruppo Filiera Tessile Confindustria Como</a:t>
            </a:r>
            <a:r>
              <a:rPr lang="it-IT" sz="1050" dirty="0">
                <a:solidFill>
                  <a:srgbClr val="003366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B1A1D670-FF07-4B75-82ED-EF2912956A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6FE51D-79F4-4CBA-9651-DF38FFD2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38AC65C-421E-4231-A8FB-C185D1C5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" y="443553"/>
            <a:ext cx="1731414" cy="487722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EE08ACFA-29F3-4A58-B293-FC38411AA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54903"/>
              </p:ext>
            </p:extLst>
          </p:nvPr>
        </p:nvGraphicFramePr>
        <p:xfrm>
          <a:off x="628650" y="1890944"/>
          <a:ext cx="7886701" cy="3986327"/>
        </p:xfrm>
        <a:graphic>
          <a:graphicData uri="http://schemas.openxmlformats.org/drawingml/2006/table">
            <a:tbl>
              <a:tblPr/>
              <a:tblGrid>
                <a:gridCol w="1759435">
                  <a:extLst>
                    <a:ext uri="{9D8B030D-6E8A-4147-A177-3AD203B41FA5}">
                      <a16:colId xmlns:a16="http://schemas.microsoft.com/office/drawing/2014/main" val="1894135672"/>
                    </a:ext>
                  </a:extLst>
                </a:gridCol>
                <a:gridCol w="824351">
                  <a:extLst>
                    <a:ext uri="{9D8B030D-6E8A-4147-A177-3AD203B41FA5}">
                      <a16:colId xmlns:a16="http://schemas.microsoft.com/office/drawing/2014/main" val="73119100"/>
                    </a:ext>
                  </a:extLst>
                </a:gridCol>
                <a:gridCol w="824351">
                  <a:extLst>
                    <a:ext uri="{9D8B030D-6E8A-4147-A177-3AD203B41FA5}">
                      <a16:colId xmlns:a16="http://schemas.microsoft.com/office/drawing/2014/main" val="1737810068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1268013378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3774466119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3827032716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1386931992"/>
                    </a:ext>
                  </a:extLst>
                </a:gridCol>
              </a:tblGrid>
              <a:tr h="7403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2018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993700"/>
                  </a:ext>
                </a:extLst>
              </a:tr>
              <a:tr h="79726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Vendite (quantità)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-1,5%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1,4%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6,2%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4,9%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-3,2%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485433"/>
                  </a:ext>
                </a:extLst>
              </a:tr>
              <a:tr h="72133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Fatturato (valore)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4,1%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2,6%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7,2%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2,4%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116685"/>
                  </a:ext>
                </a:extLst>
              </a:tr>
              <a:tr h="33219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 di cui: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4,5%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6,4%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8,5%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6,1%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7,1%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4,5%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486296"/>
                  </a:ext>
                </a:extLst>
              </a:tr>
              <a:tr h="246772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in Italia</a:t>
                      </a:r>
                    </a:p>
                  </a:txBody>
                  <a:tcPr marL="7382" marR="88587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166634"/>
                  </a:ext>
                </a:extLst>
              </a:tr>
              <a:tr h="417616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all’estero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-0,2%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6,4%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2,3%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-0,6%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-8,1%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155640"/>
                  </a:ext>
                </a:extLst>
              </a:tr>
              <a:tr h="73082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Ordini (valore)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0,1%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-3,9%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0,3%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19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73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0" y="693272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Agenda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581640C-2640-49D8-BB25-81CD7CFA4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831370"/>
              </p:ext>
            </p:extLst>
          </p:nvPr>
        </p:nvGraphicFramePr>
        <p:xfrm>
          <a:off x="851143" y="1621766"/>
          <a:ext cx="7292197" cy="454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8C3DCF-1ED8-4AC6-A4E2-DD6D885B31AE}"/>
              </a:ext>
            </a:extLst>
          </p:cNvPr>
          <p:cNvSpPr txBox="1"/>
          <p:nvPr/>
        </p:nvSpPr>
        <p:spPr>
          <a:xfrm>
            <a:off x="1104228" y="2029675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62EAF9-125F-4D35-A946-F0BB9B35F4AF}"/>
              </a:ext>
            </a:extLst>
          </p:cNvPr>
          <p:cNvSpPr txBox="1"/>
          <p:nvPr/>
        </p:nvSpPr>
        <p:spPr>
          <a:xfrm>
            <a:off x="1414120" y="3025723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B01D98-8057-4677-ADCD-883A3EE4E29C}"/>
              </a:ext>
            </a:extLst>
          </p:cNvPr>
          <p:cNvSpPr txBox="1"/>
          <p:nvPr/>
        </p:nvSpPr>
        <p:spPr>
          <a:xfrm>
            <a:off x="1492558" y="4093229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4E8298-ABCA-49EA-AEA2-5B50176AE834}"/>
              </a:ext>
            </a:extLst>
          </p:cNvPr>
          <p:cNvSpPr txBox="1"/>
          <p:nvPr/>
        </p:nvSpPr>
        <p:spPr>
          <a:xfrm>
            <a:off x="1082580" y="5160735"/>
            <a:ext cx="5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4</a:t>
            </a:r>
          </a:p>
        </p:txBody>
      </p:sp>
      <p:pic>
        <p:nvPicPr>
          <p:cNvPr id="12" name="Immagine 11" descr="cid:image008.png@01D505B0.A6C810D0">
            <a:extLst>
              <a:ext uri="{FF2B5EF4-FFF2-40B4-BE49-F238E27FC236}">
                <a16:creationId xmlns:a16="http://schemas.microsoft.com/office/drawing/2014/main" id="{87F38BE4-EF34-405C-A436-FF7DA9EAB31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7DADC42-4FE1-4631-A92A-33DB7A1B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FB6E91E-B0E0-45A0-85EF-124C51C40A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858" y="115065"/>
            <a:ext cx="1731414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0" y="980728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L’evoluzione dei tessuti serici per abbigliamento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336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Fonte: indagine congiunturale di Sistema Moda Italia e Gruppo Filiera Tessile Confindustria Como</a:t>
            </a:r>
            <a:r>
              <a:rPr lang="it-IT" sz="1050" dirty="0">
                <a:solidFill>
                  <a:srgbClr val="003366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8" name="Immagine 7" descr="cid:image008.png@01D505B0.A6C810D0">
            <a:extLst>
              <a:ext uri="{FF2B5EF4-FFF2-40B4-BE49-F238E27FC236}">
                <a16:creationId xmlns:a16="http://schemas.microsoft.com/office/drawing/2014/main" id="{5DE591E9-E5CB-4549-9AA1-BFB3B97541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A1693E-6314-408B-B958-2ED270D7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9E9793-7C0A-4CFD-829A-83129B673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" y="443553"/>
            <a:ext cx="1731414" cy="487722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2F10C85-A989-43E3-ADCF-396B15E7F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80548"/>
              </p:ext>
            </p:extLst>
          </p:nvPr>
        </p:nvGraphicFramePr>
        <p:xfrm>
          <a:off x="628650" y="2015232"/>
          <a:ext cx="7886701" cy="4071003"/>
        </p:xfrm>
        <a:graphic>
          <a:graphicData uri="http://schemas.openxmlformats.org/drawingml/2006/table">
            <a:tbl>
              <a:tblPr/>
              <a:tblGrid>
                <a:gridCol w="1759435">
                  <a:extLst>
                    <a:ext uri="{9D8B030D-6E8A-4147-A177-3AD203B41FA5}">
                      <a16:colId xmlns:a16="http://schemas.microsoft.com/office/drawing/2014/main" val="1940089659"/>
                    </a:ext>
                  </a:extLst>
                </a:gridCol>
                <a:gridCol w="824351">
                  <a:extLst>
                    <a:ext uri="{9D8B030D-6E8A-4147-A177-3AD203B41FA5}">
                      <a16:colId xmlns:a16="http://schemas.microsoft.com/office/drawing/2014/main" val="2332401001"/>
                    </a:ext>
                  </a:extLst>
                </a:gridCol>
                <a:gridCol w="824351">
                  <a:extLst>
                    <a:ext uri="{9D8B030D-6E8A-4147-A177-3AD203B41FA5}">
                      <a16:colId xmlns:a16="http://schemas.microsoft.com/office/drawing/2014/main" val="3415066374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1371590215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4024011911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1144999033"/>
                    </a:ext>
                  </a:extLst>
                </a:gridCol>
                <a:gridCol w="1119641">
                  <a:extLst>
                    <a:ext uri="{9D8B030D-6E8A-4147-A177-3AD203B41FA5}">
                      <a16:colId xmlns:a16="http://schemas.microsoft.com/office/drawing/2014/main" val="2815598857"/>
                    </a:ext>
                  </a:extLst>
                </a:gridCol>
              </a:tblGrid>
              <a:tr h="61538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2018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2019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1° trim 2019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4° trim 2019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54203"/>
                  </a:ext>
                </a:extLst>
              </a:tr>
              <a:tr h="59171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Vendite (quantità)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-0,6%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0,9%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6,2%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0,6%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605905"/>
                  </a:ext>
                </a:extLst>
              </a:tr>
              <a:tr h="59960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Fatturato (valore)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2,9%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2,0%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6,8%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2,2%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-2,8%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958367"/>
                  </a:ext>
                </a:extLst>
              </a:tr>
              <a:tr h="28402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 di cui: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4,5%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 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7,6%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1,6%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0,3%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-1,8%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48540"/>
                  </a:ext>
                </a:extLst>
              </a:tr>
              <a:tr h="213018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in Italia</a:t>
                      </a:r>
                    </a:p>
                  </a:txBody>
                  <a:tcPr marL="7382" marR="88587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1,9%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67924"/>
                  </a:ext>
                </a:extLst>
              </a:tr>
              <a:tr h="355030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all’estero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2,0%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5,9%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2,8%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5,6%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215342"/>
                  </a:ext>
                </a:extLst>
              </a:tr>
              <a:tr h="21301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 di cui: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5,2%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 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1,5%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-2,8%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2,6%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-2,0%</a:t>
                      </a:r>
                    </a:p>
                  </a:txBody>
                  <a:tcPr marL="7382" marR="7382" marT="738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40083"/>
                  </a:ext>
                </a:extLst>
              </a:tr>
              <a:tr h="21301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fibre chimiche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-0,2%</a:t>
                      </a:r>
                    </a:p>
                  </a:txBody>
                  <a:tcPr marL="7382" marR="7382" marT="73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837697"/>
                  </a:ext>
                </a:extLst>
              </a:tr>
              <a:tr h="37869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fibre naturali</a:t>
                      </a:r>
                    </a:p>
                  </a:txBody>
                  <a:tcPr marL="7382" marR="88587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2,1%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3,4%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9,4%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5,8%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-3,5%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301163"/>
                  </a:ext>
                </a:extLst>
              </a:tr>
              <a:tr h="60749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Ordini (valore)</a:t>
                      </a:r>
                    </a:p>
                  </a:txBody>
                  <a:tcPr marL="88587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4,7%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-1,0%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0,8%</a:t>
                      </a:r>
                    </a:p>
                  </a:txBody>
                  <a:tcPr marL="7382" marR="7382" marT="738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0,9%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1,0%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-6,3%</a:t>
                      </a:r>
                    </a:p>
                  </a:txBody>
                  <a:tcPr marL="7382" marR="7382" marT="738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41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87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0" y="828118"/>
            <a:ext cx="9144000" cy="461665"/>
          </a:xfrm>
          <a:prstGeom prst="rect">
            <a:avLst/>
          </a:prstGeom>
          <a:noFill/>
          <a:ln w="9525">
            <a:solidFill>
              <a:srgbClr val="FFBF4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BF43"/>
                </a:solidFill>
                <a:latin typeface="Futura-Book" panose="020B0500000000000000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Tessuti: esportazioni italiane di tessuti di tipo serico 2019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0" y="6597352"/>
            <a:ext cx="9144000" cy="253916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1050" dirty="0">
                <a:solidFill>
                  <a:srgbClr val="003366"/>
                </a:solidFill>
              </a:rPr>
              <a:t>Fonte: elaborazioni Confindustria Como su dati ISTAT</a:t>
            </a:r>
            <a:r>
              <a:rPr lang="it-IT" altLang="it-IT" sz="1050" dirty="0">
                <a:solidFill>
                  <a:srgbClr val="003366"/>
                </a:solidFill>
                <a:latin typeface="Futura-Book" panose="020B0500000000000000" pitchFamily="34" charset="0"/>
              </a:rPr>
              <a:t>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E18C97-00A9-4042-AFDB-65D8EAD52C00}"/>
              </a:ext>
            </a:extLst>
          </p:cNvPr>
          <p:cNvSpPr/>
          <p:nvPr/>
        </p:nvSpPr>
        <p:spPr>
          <a:xfrm>
            <a:off x="292812" y="1358644"/>
            <a:ext cx="87278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336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TESSUTI DI TIPO SERICO: SETA, FILAMENTI DI FIBRE ARTIFICIALI, FILAMENTI DI POLIESTERE</a:t>
            </a:r>
          </a:p>
        </p:txBody>
      </p:sp>
      <p:pic>
        <p:nvPicPr>
          <p:cNvPr id="9" name="Immagine 8" descr="cid:image008.png@01D505B0.A6C810D0">
            <a:extLst>
              <a:ext uri="{FF2B5EF4-FFF2-40B4-BE49-F238E27FC236}">
                <a16:creationId xmlns:a16="http://schemas.microsoft.com/office/drawing/2014/main" id="{0B33A734-6B0A-4B39-9A5E-7E93F6F45F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82" y="271536"/>
            <a:ext cx="195072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BE4AAA-2A0F-4EF8-8D8E-F6FBDB37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8675C-6687-46D2-88DE-B889C7586A30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4053E8F-58FA-40C2-8B44-2455030CE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34" y="271536"/>
            <a:ext cx="1731414" cy="487722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9B94B23-6BF5-4A9C-9F56-C5FBF1A24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92782"/>
              </p:ext>
            </p:extLst>
          </p:nvPr>
        </p:nvGraphicFramePr>
        <p:xfrm>
          <a:off x="1367161" y="1951513"/>
          <a:ext cx="6587233" cy="4115316"/>
        </p:xfrm>
        <a:graphic>
          <a:graphicData uri="http://schemas.openxmlformats.org/drawingml/2006/table">
            <a:tbl>
              <a:tblPr/>
              <a:tblGrid>
                <a:gridCol w="1360999">
                  <a:extLst>
                    <a:ext uri="{9D8B030D-6E8A-4147-A177-3AD203B41FA5}">
                      <a16:colId xmlns:a16="http://schemas.microsoft.com/office/drawing/2014/main" val="2364831672"/>
                    </a:ext>
                  </a:extLst>
                </a:gridCol>
                <a:gridCol w="871039">
                  <a:extLst>
                    <a:ext uri="{9D8B030D-6E8A-4147-A177-3AD203B41FA5}">
                      <a16:colId xmlns:a16="http://schemas.microsoft.com/office/drawing/2014/main" val="1971818275"/>
                    </a:ext>
                  </a:extLst>
                </a:gridCol>
                <a:gridCol w="871039">
                  <a:extLst>
                    <a:ext uri="{9D8B030D-6E8A-4147-A177-3AD203B41FA5}">
                      <a16:colId xmlns:a16="http://schemas.microsoft.com/office/drawing/2014/main" val="709952714"/>
                    </a:ext>
                  </a:extLst>
                </a:gridCol>
                <a:gridCol w="871039">
                  <a:extLst>
                    <a:ext uri="{9D8B030D-6E8A-4147-A177-3AD203B41FA5}">
                      <a16:colId xmlns:a16="http://schemas.microsoft.com/office/drawing/2014/main" val="4108686186"/>
                    </a:ext>
                  </a:extLst>
                </a:gridCol>
                <a:gridCol w="871039">
                  <a:extLst>
                    <a:ext uri="{9D8B030D-6E8A-4147-A177-3AD203B41FA5}">
                      <a16:colId xmlns:a16="http://schemas.microsoft.com/office/drawing/2014/main" val="2468373564"/>
                    </a:ext>
                  </a:extLst>
                </a:gridCol>
                <a:gridCol w="871039">
                  <a:extLst>
                    <a:ext uri="{9D8B030D-6E8A-4147-A177-3AD203B41FA5}">
                      <a16:colId xmlns:a16="http://schemas.microsoft.com/office/drawing/2014/main" val="3266481801"/>
                    </a:ext>
                  </a:extLst>
                </a:gridCol>
                <a:gridCol w="871039">
                  <a:extLst>
                    <a:ext uri="{9D8B030D-6E8A-4147-A177-3AD203B41FA5}">
                      <a16:colId xmlns:a16="http://schemas.microsoft.com/office/drawing/2014/main" val="1477405406"/>
                    </a:ext>
                  </a:extLst>
                </a:gridCol>
              </a:tblGrid>
              <a:tr h="314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Area geografica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Valore (migl. €)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Quantità (tonn.)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Var. % (annuale)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431855"/>
                  </a:ext>
                </a:extLst>
              </a:tr>
              <a:tr h="261046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Totale Mondo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767.586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25.428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99192"/>
                  </a:ext>
                </a:extLst>
              </a:tr>
              <a:tr h="261046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Europa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576.824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-1,1%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19.956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27302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Resto del mondo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190.762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-0,2%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5.472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67908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Francia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103.998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3,5%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2.034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97066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Spagna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100.581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-7,6%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3.826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-15,3%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270505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Germania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66.050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-13,1%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2.475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-9,1%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99463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Romania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62.774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2.822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-5,5%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993164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Portogallo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40.594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24,6%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1.462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11,6%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87509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Cina + Hong Kong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39.583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-4,1%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18,9%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373641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Tunisia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32.366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5,7%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18,2%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270787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Regno Unito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30.739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-8,6%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655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-15,4%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193797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Bulgaria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29.489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710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-21,4%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193651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Marocco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26.807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2,2%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1.419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8,2%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974336"/>
                  </a:ext>
                </a:extLst>
              </a:tr>
              <a:tr h="268724"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Stati Uniti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24.241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-15,8%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350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3366"/>
                          </a:solidFill>
                          <a:effectLst/>
                          <a:latin typeface="Futura-Book" panose="020B0500000000000000"/>
                        </a:rPr>
                        <a:t>-29,0%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120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50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7108</TotalTime>
  <Words>3806</Words>
  <Application>Microsoft Office PowerPoint</Application>
  <PresentationFormat>Presentazione su schermo (4:3)</PresentationFormat>
  <Paragraphs>1663</Paragraphs>
  <Slides>42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8" baseType="lpstr">
      <vt:lpstr>Arial</vt:lpstr>
      <vt:lpstr>Bookman Old Style</vt:lpstr>
      <vt:lpstr>Calibri</vt:lpstr>
      <vt:lpstr>Futura-Book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Coltella</dc:creator>
  <cp:lastModifiedBy>Gisella Pollini</cp:lastModifiedBy>
  <cp:revision>551</cp:revision>
  <cp:lastPrinted>2020-06-08T08:14:53Z</cp:lastPrinted>
  <dcterms:created xsi:type="dcterms:W3CDTF">2017-11-29T11:38:45Z</dcterms:created>
  <dcterms:modified xsi:type="dcterms:W3CDTF">2020-06-08T08:55:50Z</dcterms:modified>
</cp:coreProperties>
</file>